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9" r:id="rId5"/>
    <p:sldId id="272" r:id="rId6"/>
    <p:sldId id="28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63E70B-8202-0F59-8C49-9BFD229AF77B}" v="47" dt="2023-11-14T18:16:33.621"/>
    <p1510:client id="{B8E24FF7-15C0-44ED-30AA-1BE68B8C7A63}" v="4" dt="2023-11-13T23:18:53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ander, Judith" userId="S::quanderr@uhd.edu::eabcac30-20f4-4e60-9106-342afb1f5b33" providerId="AD" clId="Web-{1463E70B-8202-0F59-8C49-9BFD229AF77B}"/>
    <pc:docChg chg="addSld modSld sldOrd">
      <pc:chgData name="Quander, Judith" userId="S::quanderr@uhd.edu::eabcac30-20f4-4e60-9106-342afb1f5b33" providerId="AD" clId="Web-{1463E70B-8202-0F59-8C49-9BFD229AF77B}" dt="2023-11-14T18:16:33.621" v="45" actId="20577"/>
      <pc:docMkLst>
        <pc:docMk/>
      </pc:docMkLst>
      <pc:sldChg chg="modSp new ord">
        <pc:chgData name="Quander, Judith" userId="S::quanderr@uhd.edu::eabcac30-20f4-4e60-9106-342afb1f5b33" providerId="AD" clId="Web-{1463E70B-8202-0F59-8C49-9BFD229AF77B}" dt="2023-11-14T18:16:33.621" v="45" actId="20577"/>
        <pc:sldMkLst>
          <pc:docMk/>
          <pc:sldMk cId="3528106153" sldId="289"/>
        </pc:sldMkLst>
        <pc:spChg chg="mod">
          <ac:chgData name="Quander, Judith" userId="S::quanderr@uhd.edu::eabcac30-20f4-4e60-9106-342afb1f5b33" providerId="AD" clId="Web-{1463E70B-8202-0F59-8C49-9BFD229AF77B}" dt="2023-11-14T18:16:29.168" v="44" actId="20577"/>
          <ac:spMkLst>
            <pc:docMk/>
            <pc:sldMk cId="3528106153" sldId="289"/>
            <ac:spMk id="2" creationId="{99381B3D-5B2E-A9EE-8232-CD984C293E15}"/>
          </ac:spMkLst>
        </pc:spChg>
        <pc:spChg chg="mod">
          <ac:chgData name="Quander, Judith" userId="S::quanderr@uhd.edu::eabcac30-20f4-4e60-9106-342afb1f5b33" providerId="AD" clId="Web-{1463E70B-8202-0F59-8C49-9BFD229AF77B}" dt="2023-11-14T18:16:33.621" v="45" actId="20577"/>
          <ac:spMkLst>
            <pc:docMk/>
            <pc:sldMk cId="3528106153" sldId="289"/>
            <ac:spMk id="3" creationId="{DEF890EC-F590-B4F2-C5B6-6C1C8AD9F59B}"/>
          </ac:spMkLst>
        </pc:spChg>
      </pc:sldChg>
    </pc:docChg>
  </pc:docChgLst>
  <pc:docChgLst>
    <pc:chgData name="Quander, Judith" userId="S::quanderr@uhd.edu::eabcac30-20f4-4e60-9106-342afb1f5b33" providerId="AD" clId="Web-{B8E24FF7-15C0-44ED-30AA-1BE68B8C7A63}"/>
    <pc:docChg chg="modSld">
      <pc:chgData name="Quander, Judith" userId="S::quanderr@uhd.edu::eabcac30-20f4-4e60-9106-342afb1f5b33" providerId="AD" clId="Web-{B8E24FF7-15C0-44ED-30AA-1BE68B8C7A63}" dt="2023-11-13T23:18:53.816" v="3" actId="20577"/>
      <pc:docMkLst>
        <pc:docMk/>
      </pc:docMkLst>
      <pc:sldChg chg="modSp">
        <pc:chgData name="Quander, Judith" userId="S::quanderr@uhd.edu::eabcac30-20f4-4e60-9106-342afb1f5b33" providerId="AD" clId="Web-{B8E24FF7-15C0-44ED-30AA-1BE68B8C7A63}" dt="2023-11-13T23:18:53.816" v="3" actId="20577"/>
        <pc:sldMkLst>
          <pc:docMk/>
          <pc:sldMk cId="1882145864" sldId="272"/>
        </pc:sldMkLst>
        <pc:spChg chg="mod">
          <ac:chgData name="Quander, Judith" userId="S::quanderr@uhd.edu::eabcac30-20f4-4e60-9106-342afb1f5b33" providerId="AD" clId="Web-{B8E24FF7-15C0-44ED-30AA-1BE68B8C7A63}" dt="2023-11-13T23:18:53.816" v="3" actId="20577"/>
          <ac:spMkLst>
            <pc:docMk/>
            <pc:sldMk cId="1882145864" sldId="272"/>
            <ac:spMk id="2" creationId="{632346C5-0A7D-444C-B4FD-3A3A18FC60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D6927-4E08-1210-6140-699011843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5472F-FBF0-4916-1A7B-4C5C2D363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09998-5D71-6621-B162-2E2342E4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FE922-90A2-F62B-9FD4-E91C7B1B7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3A2A4-FF93-521A-8663-8E8B06AE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2A89-3699-06F1-531B-85DA713D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E9700-5A3E-F593-1071-89E5AD481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995A5-5062-0051-9802-4160592E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C976F-4F7B-A985-76B9-193429D2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FBB4D-9516-C717-DEEE-00B9EBA9F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3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800CD-119D-A8D1-1779-B8E24FC37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E0E1F-6541-8026-E42A-5051CF87F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96188-F244-3471-488E-871E6387D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3E347-5D17-AA13-5161-7D52C421C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B4BA0-D651-4CE4-920A-D54717B99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06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 1-column (bulle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C0AC2A-CFEF-5F41-A441-3E92DB83DF72}"/>
              </a:ext>
            </a:extLst>
          </p:cNvPr>
          <p:cNvSpPr/>
          <p:nvPr userDrawn="1"/>
        </p:nvSpPr>
        <p:spPr>
          <a:xfrm>
            <a:off x="0" y="6400800"/>
            <a:ext cx="12191999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A95C0DF-EA20-D445-B680-7038BFFB76C2}"/>
              </a:ext>
            </a:extLst>
          </p:cNvPr>
          <p:cNvSpPr/>
          <p:nvPr userDrawn="1"/>
        </p:nvSpPr>
        <p:spPr>
          <a:xfrm>
            <a:off x="11251724" y="0"/>
            <a:ext cx="959752" cy="6858000"/>
          </a:xfrm>
          <a:custGeom>
            <a:avLst/>
            <a:gdLst>
              <a:gd name="connsiteX0" fmla="*/ 250805 w 959752"/>
              <a:gd name="connsiteY0" fmla="*/ 0 h 6858000"/>
              <a:gd name="connsiteX1" fmla="*/ 959752 w 959752"/>
              <a:gd name="connsiteY1" fmla="*/ 0 h 6858000"/>
              <a:gd name="connsiteX2" fmla="*/ 959752 w 959752"/>
              <a:gd name="connsiteY2" fmla="*/ 6858000 h 6858000"/>
              <a:gd name="connsiteX3" fmla="*/ 250805 w 959752"/>
              <a:gd name="connsiteY3" fmla="*/ 6858000 h 6858000"/>
              <a:gd name="connsiteX4" fmla="*/ 250805 w 95975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752" h="6858000">
                <a:moveTo>
                  <a:pt x="250805" y="0"/>
                </a:moveTo>
                <a:lnTo>
                  <a:pt x="959752" y="0"/>
                </a:lnTo>
                <a:lnTo>
                  <a:pt x="959752" y="6858000"/>
                </a:lnTo>
                <a:lnTo>
                  <a:pt x="250805" y="6858000"/>
                </a:lnTo>
                <a:cubicBezTo>
                  <a:pt x="-607875" y="3949481"/>
                  <a:pt x="1082091" y="2681280"/>
                  <a:pt x="2508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7399FA-BB24-754C-A34A-D52D5C547812}"/>
              </a:ext>
            </a:extLst>
          </p:cNvPr>
          <p:cNvSpPr txBox="1"/>
          <p:nvPr userDrawn="1"/>
        </p:nvSpPr>
        <p:spPr>
          <a:xfrm>
            <a:off x="221457" y="6400800"/>
            <a:ext cx="3656637" cy="4572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200" dirty="0">
                <a:solidFill>
                  <a:schemeClr val="tx1">
                    <a:alpha val="25000"/>
                  </a:schemeClr>
                </a:solidFill>
                <a:latin typeface="+mj-lt"/>
              </a:rPr>
              <a:t>DETERMINED. DEDICATED. DOWNTOWN.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28801"/>
            <a:ext cx="10333939" cy="4208834"/>
          </a:xfrm>
        </p:spPr>
        <p:txBody>
          <a:bodyPr anchor="t" anchorCtr="0"/>
          <a:lstStyle>
            <a:lvl3pPr>
              <a:lnSpc>
                <a:spcPts val="2200"/>
              </a:lnSpc>
              <a:spcBef>
                <a:spcPts val="600"/>
              </a:spcBef>
              <a:spcAft>
                <a:spcPts val="900"/>
              </a:spcAft>
              <a:defRPr/>
            </a:lvl3pPr>
            <a:lvl4pPr>
              <a:lnSpc>
                <a:spcPts val="2000"/>
              </a:lnSpc>
              <a:defRPr sz="1600"/>
            </a:lvl4pPr>
          </a:lstStyle>
          <a:p>
            <a:pPr lvl="0"/>
            <a:r>
              <a:rPr lang="en-US" dirty="0"/>
              <a:t>Click to edit page copy</a:t>
            </a:r>
          </a:p>
          <a:p>
            <a:pPr lvl="1"/>
            <a:r>
              <a:rPr lang="en-US" dirty="0"/>
              <a:t>First level below the heading is paragraph form body copy.</a:t>
            </a:r>
          </a:p>
          <a:p>
            <a:pPr lvl="2"/>
            <a:r>
              <a:rPr lang="en-US" dirty="0"/>
              <a:t>Bullet list entry</a:t>
            </a:r>
          </a:p>
          <a:p>
            <a:pPr lvl="3"/>
            <a:r>
              <a:rPr lang="en-US" dirty="0"/>
              <a:t>Bullet sub-level entry</a:t>
            </a:r>
          </a:p>
          <a:p>
            <a:pPr lvl="4"/>
            <a:r>
              <a:rPr lang="en-US" dirty="0"/>
              <a:t>Fourth level entry in paragraph copy format sans bullet or number.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A14F39D-60B2-314F-810F-34E7ACE873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60443"/>
            <a:ext cx="10333939" cy="1141378"/>
          </a:xfrm>
        </p:spPr>
        <p:txBody>
          <a:bodyPr/>
          <a:lstStyle/>
          <a:p>
            <a:r>
              <a:rPr lang="en-US" dirty="0"/>
              <a:t>Click to edit page heading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D4F290-BB3C-B242-A01B-A4DE93CE9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6791CE96-895D-6F49-82DC-B05B03DF3C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7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EA835-F3DB-24F3-7D51-69779BE09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65DB8-07D4-EC64-ED4D-1D74C7C3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44FD-5CAD-8932-FCBE-93BCC8B5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216E1-B75E-29BD-8F4F-0689CD053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80BC4-EBBE-D7A6-3472-84CE8CCA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8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E177-A46D-223F-72C7-B9372C67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8F55E-CF00-3734-A175-7E1716429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697F3-3111-FF42-20A0-75AE8704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04D34-B371-8F13-5124-13F0E55C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10D56-44B8-B5D5-0ED8-23F03964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3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00C99-69AC-3C50-77EC-E8858D4D4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10807-96D7-91C0-87DC-A22AAB4D4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E37AC-35E2-529A-5AAE-BAFC65710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AD839-3D90-B7AA-C7DB-54CAD72C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5AF28-1DF1-5B59-BF99-E33FE1B9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565F3-BA9E-4371-5691-43358173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3F3B-4BAB-6D8D-8312-DA279E36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BDCA0-0423-8D55-5040-06B1CDD0B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FC367-0613-D4C6-D3CC-30786D901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2617BD-BF2F-7AB4-59C9-E58DE04A1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3653C1-5519-506B-5E0E-B694035B0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DC3970-49C7-9115-0EA2-139C0CC8A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9FF49-B94B-E758-20F7-AFA92E60B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E6AA34-230E-0995-1CC6-1BA0467E1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6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8ED0-5831-FE8B-0BF3-FBEF40AF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1F945-902B-E6C6-FE3C-F66DC4D3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A6021F-8779-175E-46D6-D03B511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D965F-2AF9-2F2D-ED9C-77DC0575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9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0CC5C6-D7C4-43D0-4952-A635E8B6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7C0004-980F-6EA3-C6BB-70F5A64E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65D5A-FF11-77F0-E187-C07D83C3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0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98E1F-1C77-9D78-7778-F71E4606A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6A7D3-5DB9-A24B-5BDB-F043EDF22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85E72-EDA4-6C7F-AE79-FD78FB65F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DCF85-EE8B-B7AF-0B88-AF39C818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EB72A-9B8A-0761-128E-0C2099684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B0DE6-280B-5C80-1972-CA95AC9F6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2CB5C-504F-4C06-B983-3470917AD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CA71F3-580D-00DB-1289-2E72C5DBDC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C4241-C522-C6FF-0177-D4D494EAA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22F0E-8734-09CA-8C13-C3A2BB8A3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2B042-0D9C-12FA-4966-64FF9C97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493AD-0883-6466-C6E4-448C7C49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5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A9A2B-D99D-1991-18D5-718C60ABF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C4E2E-0D63-CAA3-2830-2A4164169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9BAEC-1E51-8975-4300-50CC1E229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99A8-00E2-497F-A947-D47D5E37204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4EEC5-6DC0-304C-0A90-B08F347FA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7B5AB-7850-5391-9A22-E15F26619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137E9-CEFC-415B-954F-96A8BD838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381B3D-5B2E-A9EE-8232-CD984C293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>
                <a:ea typeface="Calibri"/>
                <a:cs typeface="Calibri"/>
              </a:rPr>
              <a:t>Tuesday, November 14, 2023</a:t>
            </a:r>
          </a:p>
          <a:p>
            <a:pPr marL="0" indent="0" algn="ctr">
              <a:buNone/>
            </a:pPr>
            <a:r>
              <a:rPr lang="en-US" b="1" dirty="0">
                <a:ea typeface="Calibri" panose="020F0502020204030204"/>
                <a:cs typeface="Calibri" panose="020F0502020204030204"/>
              </a:rPr>
              <a:t>Commerce, C-100</a:t>
            </a:r>
          </a:p>
          <a:p>
            <a:pPr marL="0" indent="0" algn="ctr">
              <a:buNone/>
            </a:pPr>
            <a:r>
              <a:rPr lang="en-US" b="1">
                <a:ea typeface="Calibri" panose="020F0502020204030204"/>
                <a:cs typeface="Calibri" panose="020F0502020204030204"/>
              </a:rPr>
              <a:t>2:30pm – 4:30pm </a:t>
            </a:r>
            <a:endParaRPr lang="en-US" b="1" dirty="0"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b="1" dirty="0">
                <a:ea typeface="Calibri" panose="020F0502020204030204"/>
                <a:cs typeface="Calibri" panose="020F0502020204030204"/>
              </a:rPr>
              <a:t>Program Guide </a:t>
            </a:r>
          </a:p>
          <a:p>
            <a:pPr algn="ctr"/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F890EC-F590-B4F2-C5B6-6C1C8AD9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a typeface="Calibri Light" panose="020F0302020204030204"/>
                <a:cs typeface="Calibri Light" panose="020F0302020204030204"/>
              </a:rPr>
              <a:t>UHD Fall 2023 Faculty Research Symposium</a:t>
            </a:r>
          </a:p>
        </p:txBody>
      </p:sp>
    </p:spTree>
    <p:extLst>
      <p:ext uri="{BB962C8B-B14F-4D97-AF65-F5344CB8AC3E}">
        <p14:creationId xmlns:p14="http://schemas.microsoft.com/office/powerpoint/2010/main" val="352810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2346C5-0A7D-444C-B4FD-3A3A18FC6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076325"/>
            <a:ext cx="10333938" cy="5591175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Leena Kumar, “Role of Women in Extremist Organizations” (Roundtable #1)</a:t>
            </a:r>
            <a:endParaRPr lang="en-US" sz="16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Jolanta Wrobel-Best, “Wheels of Change: Feminist Transgressions in Polish Culture and Society (an edited volume of essays - editor and contributor)” (Roundtable #2)</a:t>
            </a:r>
            <a:endParaRPr lang="en-US" sz="16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Michael Lemke; Nina Barbieri; Kristin Anderson, “Using Complex Systems Approaches and System Dynamics </a:t>
            </a:r>
            <a:r>
              <a:rPr lang="en-GB" sz="16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Modeling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to Rethink Rampage Shootings at K-12 Schools” (Roundtable #3)</a:t>
            </a:r>
            <a:endParaRPr lang="en-US" sz="16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Times New Roman"/>
                <a:ea typeface="Arial" panose="020B0604020202020204" pitchFamily="34" charset="0"/>
                <a:cs typeface="Arial"/>
              </a:rPr>
              <a:t>Jinho Kim, “The Managerial Factors Influencing the Retention of Firms’ IT Capability, with Some Global Implications” (Poster #1)</a:t>
            </a:r>
            <a:endParaRPr lang="en-US" sz="1600" b="1" dirty="0">
              <a:effectLst/>
              <a:latin typeface="Times New Roman"/>
              <a:ea typeface="Arial" panose="020B0604020202020204" pitchFamily="34" charset="0"/>
              <a:cs typeface="Arial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Fernell Jimenez-Pabon, “Clergymen Building Latin America” (Poster #2)</a:t>
            </a:r>
            <a:endParaRPr lang="en-US" sz="16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Times New Roman"/>
                <a:ea typeface="Arial" panose="020B0604020202020204" pitchFamily="34" charset="0"/>
                <a:cs typeface="Arial"/>
              </a:rPr>
              <a:t>Arpita Shroff, “Chief Executive Compensation and Tax Risk” (Roundtable #4)</a:t>
            </a:r>
            <a:endParaRPr lang="en-US" sz="16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Reynaldo Romero, “Journaling for Ad Hoc Interpreters: Themes on Experiences, Factors, and Consequences” (Roundtable #7)</a:t>
            </a:r>
            <a:endParaRPr lang="en-US" sz="16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Youn-Sha Chan, “When Functionally Graded Materials Meet Higher Order Strain Gradient Elasticity Theory” (Roundtable #8)</a:t>
            </a:r>
            <a:endParaRPr lang="en-US" sz="16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Danya Serrano, “Occupational Stress and Suicide Risk among Food and Beverage Service Industry Workers” (Poster #3)</a:t>
            </a:r>
            <a:endParaRPr lang="en-US" sz="16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56DD0B-0D76-E649-A25F-BA7A28C7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0443"/>
            <a:ext cx="10333939" cy="501582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/>
              <a:t>Presentations 2:30 PM – 3:30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9F769-84C8-B346-BE34-D9C2BB77B6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6B71E-7B2D-1D45-8496-A1A5879034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4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2346C5-0A7D-444C-B4FD-3A3A18FC6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838201"/>
            <a:ext cx="10333938" cy="5829300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Edwin Tecarro, “MOU between UHD and University of the Philippines-Mindanao: Research Collaboration on Data Analytics, Bioinformatics and Decision Support Systems in Health” (Roundtable #1) 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Jorge Tito-Izquierdo, “Testing ChatGPT-3.5 with Soil Mechanics” (Roundtable #2)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Alondra Garza, “Help-Seeking Barriers for Latinx Victims of Intimate Partner Homicide: Insight from Survivors, Advocates, and Community Practitioners” (Roundtable #3)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Yajaira Ceciliano-Navarro, “Deportation and Incarceration of Family Members: Experiences of College Students” (Poster #1)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Ayden Adler, “The Boston Pops: An American Institution and Its European Roots" (Roundtable #4)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Cynthia Lloyd, “The Impact of a Chaos Theory Curriculum for Teaching Durable Skills to Accounting Learners” (Roundtable #5)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Liza Barros-Lane, “Bereavement and Sexuality: Shifting Identities, Desires, and Sexual Meaning after Loss” (Roundtable #6)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Natacha Poggio, “Interplay of Visual Arts and Environmental Stewardship” (Poster #3) 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Jerry Johnson, Lizette Burks, Adriana Visbal, and Vida Robertson, “Leveraging the UHD TRIP Grant to Develop a Grant Proposal to Reform UHD STEM Education Towards Liberation and Resilience.” (Roundtable #7)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Shengli Yuan, “An Enhanced Lightweight Hash-Chain-Based Multi-Node Mutual Authentication Algorithm for Large and Dense IoT Networks” (Roundtable #2)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GB" sz="17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Raquel Chiquillo, “The Influence of Nahua Poetry on Two Poems by Pedro Geoffroy Rivas” (Roundtable #8)</a:t>
            </a:r>
            <a:endParaRPr lang="en-US" sz="17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56DD0B-0D76-E649-A25F-BA7A28C7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0443"/>
            <a:ext cx="10333939" cy="501582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/>
              <a:t>Presentations 3:30 PM – 4:30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9F769-84C8-B346-BE34-D9C2BB77B6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6B71E-7B2D-1D45-8496-A1A5879034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D57F1E4F-1CFF-5643-939E-217C01CDF565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3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50a67c8a-9b04-4056-9e36-c05f52dc3d0e" xsi:nil="true"/>
    <Has_Teacher_Only_SectionGroup xmlns="50a67c8a-9b04-4056-9e36-c05f52dc3d0e" xsi:nil="true"/>
    <Invited_Teachers xmlns="50a67c8a-9b04-4056-9e36-c05f52dc3d0e" xsi:nil="true"/>
    <CultureName xmlns="50a67c8a-9b04-4056-9e36-c05f52dc3d0e" xsi:nil="true"/>
    <Owner xmlns="50a67c8a-9b04-4056-9e36-c05f52dc3d0e">
      <UserInfo>
        <DisplayName/>
        <AccountId xsi:nil="true"/>
        <AccountType/>
      </UserInfo>
    </Owner>
    <Distribution_Groups xmlns="50a67c8a-9b04-4056-9e36-c05f52dc3d0e" xsi:nil="true"/>
    <TeamsChannelId xmlns="50a67c8a-9b04-4056-9e36-c05f52dc3d0e" xsi:nil="true"/>
    <Invited_Students xmlns="50a67c8a-9b04-4056-9e36-c05f52dc3d0e" xsi:nil="true"/>
    <Teachers xmlns="50a67c8a-9b04-4056-9e36-c05f52dc3d0e">
      <UserInfo>
        <DisplayName/>
        <AccountId xsi:nil="true"/>
        <AccountType/>
      </UserInfo>
    </Teachers>
    <Math_Settings xmlns="50a67c8a-9b04-4056-9e36-c05f52dc3d0e" xsi:nil="true"/>
    <FolderType xmlns="50a67c8a-9b04-4056-9e36-c05f52dc3d0e" xsi:nil="true"/>
    <Self_Registration_Enabled xmlns="50a67c8a-9b04-4056-9e36-c05f52dc3d0e" xsi:nil="true"/>
    <_activity xmlns="50a67c8a-9b04-4056-9e36-c05f52dc3d0e" xsi:nil="true"/>
    <LMS_Mappings xmlns="50a67c8a-9b04-4056-9e36-c05f52dc3d0e" xsi:nil="true"/>
    <IsNotebookLocked xmlns="50a67c8a-9b04-4056-9e36-c05f52dc3d0e" xsi:nil="true"/>
    <Students xmlns="50a67c8a-9b04-4056-9e36-c05f52dc3d0e">
      <UserInfo>
        <DisplayName/>
        <AccountId xsi:nil="true"/>
        <AccountType/>
      </UserInfo>
    </Students>
    <Student_Groups xmlns="50a67c8a-9b04-4056-9e36-c05f52dc3d0e">
      <UserInfo>
        <DisplayName/>
        <AccountId xsi:nil="true"/>
        <AccountType/>
      </UserInfo>
    </Student_Groups>
    <Templates xmlns="50a67c8a-9b04-4056-9e36-c05f52dc3d0e" xsi:nil="true"/>
    <DefaultSectionNames xmlns="50a67c8a-9b04-4056-9e36-c05f52dc3d0e" xsi:nil="true"/>
    <Is_Collaboration_Space_Locked xmlns="50a67c8a-9b04-4056-9e36-c05f52dc3d0e" xsi:nil="true"/>
    <AppVersion xmlns="50a67c8a-9b04-4056-9e36-c05f52dc3d0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8A8C28CEF0324FAAE0FAB775F44709" ma:contentTypeVersion="37" ma:contentTypeDescription="Create a new document." ma:contentTypeScope="" ma:versionID="94689cd962d21941684f48505e07c112">
  <xsd:schema xmlns:xsd="http://www.w3.org/2001/XMLSchema" xmlns:xs="http://www.w3.org/2001/XMLSchema" xmlns:p="http://schemas.microsoft.com/office/2006/metadata/properties" xmlns:ns3="50a67c8a-9b04-4056-9e36-c05f52dc3d0e" xmlns:ns4="29790dd6-ce09-44cb-b8fb-781285f0da79" targetNamespace="http://schemas.microsoft.com/office/2006/metadata/properties" ma:root="true" ma:fieldsID="df7413d84f9f61837d15c66d4381af26" ns3:_="" ns4:_="">
    <xsd:import namespace="50a67c8a-9b04-4056-9e36-c05f52dc3d0e"/>
    <xsd:import namespace="29790dd6-ce09-44cb-b8fb-781285f0da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a67c8a-9b04-4056-9e36-c05f52dc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2" nillable="true" ma:displayName="Math Settings" ma:internalName="Math_Settings">
      <xsd:simpleType>
        <xsd:restriction base="dms:Text"/>
      </xsd:simple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ServiceAutoTags" ma:index="36" nillable="true" ma:displayName="Tags" ma:internalName="MediaServiceAutoTags" ma:readOnly="true">
      <xsd:simpleType>
        <xsd:restriction base="dms:Text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4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42" nillable="true" ma:displayName="_activity" ma:hidden="true" ma:internalName="_activity">
      <xsd:simpleType>
        <xsd:restriction base="dms:Note"/>
      </xsd:simpleType>
    </xsd:element>
    <xsd:element name="MediaServiceObjectDetectorVersions" ma:index="4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790dd6-ce09-44cb-b8fb-781285f0da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BB5843-812D-4210-9B67-000D8A8DA0A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9790dd6-ce09-44cb-b8fb-781285f0da79"/>
    <ds:schemaRef ds:uri="http://purl.org/dc/terms/"/>
    <ds:schemaRef ds:uri="50a67c8a-9b04-4056-9e36-c05f52dc3d0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0D20ED-3237-4FAC-8CD8-A793543102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a67c8a-9b04-4056-9e36-c05f52dc3d0e"/>
    <ds:schemaRef ds:uri="29790dd6-ce09-44cb-b8fb-781285f0da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C35A4F-FEDE-49FF-A7B1-E116F7C25E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UHD Fall 2023 Faculty Research Symposium</vt:lpstr>
      <vt:lpstr>Presentations 2:30 PM – 3:30 PM</vt:lpstr>
      <vt:lpstr>Presentations 3:30 PM – 4:30 PM</vt:lpstr>
    </vt:vector>
  </TitlesOfParts>
  <Company>University of Houston-Downtown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2:30 PM – 3:30 PM</dc:title>
  <dc:creator>Quander, Judith</dc:creator>
  <cp:lastModifiedBy>Quander, Judith</cp:lastModifiedBy>
  <cp:revision>16</cp:revision>
  <dcterms:created xsi:type="dcterms:W3CDTF">2023-11-13T22:54:35Z</dcterms:created>
  <dcterms:modified xsi:type="dcterms:W3CDTF">2023-11-14T18:16:38Z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0x010100C58A8C28CEF0324FAAE0FAB775F44709</vt:lpwstr>
  </property>
</Properties>
</file>