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6"/>
  </p:notesMasterIdLst>
  <p:sldIdLst>
    <p:sldId id="291" r:id="rId5"/>
    <p:sldId id="287" r:id="rId6"/>
    <p:sldId id="258" r:id="rId7"/>
    <p:sldId id="282" r:id="rId8"/>
    <p:sldId id="280" r:id="rId9"/>
    <p:sldId id="283" r:id="rId10"/>
    <p:sldId id="281" r:id="rId11"/>
    <p:sldId id="284" r:id="rId12"/>
    <p:sldId id="285" r:id="rId13"/>
    <p:sldId id="286" r:id="rId14"/>
    <p:sldId id="290" r:id="rId1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A242"/>
    <a:srgbClr val="FFC63E"/>
    <a:srgbClr val="16304B"/>
    <a:srgbClr val="FFDA84"/>
    <a:srgbClr val="1C32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270EAB-DA8E-4A83-8F4D-8FE5D2BCA243}" v="81" dt="2025-02-17T16:59:26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7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7F1C7-69BF-4D42-89D8-9A6F94597C7D}" type="datetimeFigureOut">
              <a:t>6/25/2025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1D97E-C41D-4C6C-8436-A2EB41F57D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8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6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7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4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9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4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4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7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1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117A7-CD0B-524F-834D-F8212CF36D7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1F1E2-BB5F-BC45-BCEB-690B333F5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0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uhd.qualtrics.com/jfe/form/SV_3dPbLtvJwq5ANy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06B9D-AD60-60E5-DA62-83D3B5C7A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50442"/>
            <a:ext cx="6858000" cy="1989667"/>
          </a:xfrm>
        </p:spPr>
        <p:txBody>
          <a:bodyPr/>
          <a:lstStyle/>
          <a:p>
            <a:r>
              <a:rPr lang="en-US" dirty="0"/>
              <a:t>QEP Steering Committee</a:t>
            </a:r>
            <a:br>
              <a:rPr lang="en-US" dirty="0"/>
            </a:br>
            <a:r>
              <a:rPr lang="en-US" dirty="0"/>
              <a:t>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69919-0411-7CF5-EAE5-0CD67F2DC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2331668"/>
            <a:ext cx="6858000" cy="442012"/>
          </a:xfrm>
        </p:spPr>
        <p:txBody>
          <a:bodyPr/>
          <a:lstStyle/>
          <a:p>
            <a:r>
              <a:rPr lang="en-US" dirty="0"/>
              <a:t>Monday, February 17, 1:30 p.m.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EEDCB-30E1-0803-D72D-087011CBF98E}"/>
              </a:ext>
            </a:extLst>
          </p:cNvPr>
          <p:cNvSpPr txBox="1"/>
          <p:nvPr/>
        </p:nvSpPr>
        <p:spPr>
          <a:xfrm>
            <a:off x="2179320" y="3026735"/>
            <a:ext cx="472732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Agenda</a:t>
            </a:r>
            <a:r>
              <a:rPr lang="en-US" dirty="0"/>
              <a:t>: 	</a:t>
            </a:r>
          </a:p>
          <a:p>
            <a:r>
              <a:rPr lang="en-US" dirty="0"/>
              <a:t>		1. Definitions for our transferable skills</a:t>
            </a:r>
          </a:p>
          <a:p>
            <a:r>
              <a:rPr lang="en-US" dirty="0"/>
              <a:t>			(the final four)</a:t>
            </a:r>
          </a:p>
          <a:p>
            <a:r>
              <a:rPr lang="en-US" dirty="0"/>
              <a:t>		2. Framework for our QEP</a:t>
            </a:r>
          </a:p>
          <a:p>
            <a:r>
              <a:rPr lang="en-US" dirty="0"/>
              <a:t>			(vote to decide today)</a:t>
            </a:r>
          </a:p>
          <a:p>
            <a:endParaRPr lang="en-US" dirty="0"/>
          </a:p>
          <a:p>
            <a:r>
              <a:rPr lang="en-US" dirty="0"/>
              <a:t>Next SASCOC Leadership Team Meeting: </a:t>
            </a:r>
          </a:p>
          <a:p>
            <a:r>
              <a:rPr lang="en-US" dirty="0"/>
              <a:t>		Wednesday, February 26, 2:00 p.m.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8933B7-D7DB-F234-0C71-8F01B8A972A5}"/>
              </a:ext>
            </a:extLst>
          </p:cNvPr>
          <p:cNvSpPr/>
          <p:nvPr/>
        </p:nvSpPr>
        <p:spPr>
          <a:xfrm>
            <a:off x="2019299" y="2965239"/>
            <a:ext cx="4887341" cy="236982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87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E43D5-7587-89F4-97DB-C16565249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19B88C-23B5-CDFD-ED97-D8E718733EF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CA0E370E-505B-A1FC-2FC9-A8361552EDB9}"/>
              </a:ext>
            </a:extLst>
          </p:cNvPr>
          <p:cNvSpPr txBox="1">
            <a:spLocks/>
          </p:cNvSpPr>
          <p:nvPr/>
        </p:nvSpPr>
        <p:spPr>
          <a:xfrm>
            <a:off x="324589" y="264562"/>
            <a:ext cx="7886700" cy="469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100" dirty="0">
                <a:solidFill>
                  <a:schemeClr val="accent6">
                    <a:lumMod val="50000"/>
                  </a:schemeClr>
                </a:solidFill>
                <a:latin typeface="Montserrat"/>
                <a:ea typeface="Calibri"/>
                <a:cs typeface="Calibri"/>
              </a:rPr>
              <a:t>Potential Benefits</a:t>
            </a:r>
          </a:p>
          <a:p>
            <a:r>
              <a:rPr lang="en-US" sz="2000" b="1" kern="100" dirty="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F21927F-7210-9012-59B0-6F10C67BF0DC}"/>
              </a:ext>
            </a:extLst>
          </p:cNvPr>
          <p:cNvSpPr txBox="1">
            <a:spLocks/>
          </p:cNvSpPr>
          <p:nvPr/>
        </p:nvSpPr>
        <p:spPr>
          <a:xfrm>
            <a:off x="356295" y="2498836"/>
            <a:ext cx="8431410" cy="701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100" dirty="0">
                <a:solidFill>
                  <a:srgbClr val="FF0000"/>
                </a:solidFill>
                <a:latin typeface="Montserrat"/>
                <a:ea typeface="Calibri"/>
                <a:cs typeface="Calibri"/>
              </a:rPr>
              <a:t>Potential Challenges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A37FE3-0F1E-AABC-133E-001EA76A9FF5}"/>
              </a:ext>
            </a:extLst>
          </p:cNvPr>
          <p:cNvSpPr/>
          <p:nvPr/>
        </p:nvSpPr>
        <p:spPr>
          <a:xfrm>
            <a:off x="388001" y="770083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EE13A3-5F2D-CC67-D3A2-BAE93062C3A5}"/>
              </a:ext>
            </a:extLst>
          </p:cNvPr>
          <p:cNvSpPr/>
          <p:nvPr/>
        </p:nvSpPr>
        <p:spPr>
          <a:xfrm>
            <a:off x="356295" y="3064259"/>
            <a:ext cx="7670088" cy="706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EFAFB1-80B7-0DD4-E829-4E6761C30914}"/>
              </a:ext>
            </a:extLst>
          </p:cNvPr>
          <p:cNvSpPr txBox="1"/>
          <p:nvPr/>
        </p:nvSpPr>
        <p:spPr>
          <a:xfrm>
            <a:off x="449580" y="840439"/>
            <a:ext cx="7832933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By offering both integrated and standalone options, this model increases accessibility and provides multiple pathways for students to engage with transferable skills</a:t>
            </a:r>
          </a:p>
          <a:p>
            <a:endParaRPr lang="en-US" sz="1400" dirty="0">
              <a:latin typeface="Tahoma"/>
              <a:ea typeface="Tahoma"/>
              <a:cs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BF78F1-825F-A205-8597-D44526C04492}"/>
              </a:ext>
            </a:extLst>
          </p:cNvPr>
          <p:cNvSpPr txBox="1"/>
          <p:nvPr/>
        </p:nvSpPr>
        <p:spPr>
          <a:xfrm>
            <a:off x="324589" y="3427487"/>
            <a:ext cx="7832933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Having two separate assessment tracks could present challenges in tracking and collecting data effectively.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The advisory committee/board serving as a guiding and accountability body for the creators of micro-credentials and participating program may lead to an increased workload for the committee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Think of all the potential challenges that come with Proposal B and C; they all create a compounded effect</a:t>
            </a:r>
            <a:endParaRPr lang="en-US" sz="1400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23108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FDBBC-97A6-09B8-959F-C60E88B33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3C8ADD-405A-F3C8-0419-92A0B94A982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0383B82C-D80B-03DF-106B-880614FBE8D1}"/>
              </a:ext>
            </a:extLst>
          </p:cNvPr>
          <p:cNvSpPr txBox="1">
            <a:spLocks/>
          </p:cNvSpPr>
          <p:nvPr/>
        </p:nvSpPr>
        <p:spPr>
          <a:xfrm>
            <a:off x="324589" y="264562"/>
            <a:ext cx="7886700" cy="469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b="1" kern="100" dirty="0">
              <a:solidFill>
                <a:srgbClr val="1C325C"/>
              </a:solidFill>
              <a:latin typeface="Montserrat"/>
              <a:ea typeface="Calibri"/>
              <a:cs typeface="Times New Roman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01B183-2A63-64D4-958C-B9D31E881D2A}"/>
              </a:ext>
            </a:extLst>
          </p:cNvPr>
          <p:cNvSpPr/>
          <p:nvPr/>
        </p:nvSpPr>
        <p:spPr>
          <a:xfrm>
            <a:off x="388001" y="770083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63FABD-4EC6-C5A2-19B6-513538640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80" y="1289969"/>
            <a:ext cx="5475203" cy="34555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6416745-190C-78BB-6363-E50A9096C4CB}"/>
              </a:ext>
            </a:extLst>
          </p:cNvPr>
          <p:cNvSpPr txBox="1"/>
          <p:nvPr/>
        </p:nvSpPr>
        <p:spPr>
          <a:xfrm>
            <a:off x="464201" y="121441"/>
            <a:ext cx="5145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Please vote now on Qualtrics!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30B5BA-2813-E94B-B0EC-19CEC9BD3DDF}"/>
              </a:ext>
            </a:extLst>
          </p:cNvPr>
          <p:cNvSpPr txBox="1"/>
          <p:nvPr/>
        </p:nvSpPr>
        <p:spPr>
          <a:xfrm>
            <a:off x="3124200" y="4831080"/>
            <a:ext cx="5635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https://uhd.qualtrics.com/jfe/form/SV_3dPbLtvJwq5ANy6</a:t>
            </a:r>
            <a:r>
              <a:rPr lang="en-US" dirty="0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20ADF3-63B7-D8B2-1C01-A6DD1A2833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6463" y="1798856"/>
            <a:ext cx="2685098" cy="270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E43782-458A-8A94-0345-5570287045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FD4C2AD-7987-595C-67D5-3AF38555574B}"/>
              </a:ext>
            </a:extLst>
          </p:cNvPr>
          <p:cNvSpPr/>
          <p:nvPr/>
        </p:nvSpPr>
        <p:spPr>
          <a:xfrm>
            <a:off x="-3185" y="118050"/>
            <a:ext cx="9158738" cy="796482"/>
          </a:xfrm>
          <a:prstGeom prst="rect">
            <a:avLst/>
          </a:prstGeom>
          <a:solidFill>
            <a:srgbClr val="C6A24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304B"/>
              </a:solidFill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CC0CFB-FE75-F107-7BA5-1F9F383542DA}"/>
              </a:ext>
            </a:extLst>
          </p:cNvPr>
          <p:cNvSpPr txBox="1"/>
          <p:nvPr/>
        </p:nvSpPr>
        <p:spPr>
          <a:xfrm>
            <a:off x="1044845" y="2258488"/>
            <a:ext cx="330646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rgbClr val="C6A242"/>
                </a:solidFill>
                <a:latin typeface="Montserrat"/>
              </a:rPr>
              <a:t>Communication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84DC6A-E87E-3164-7E6C-9EBB50642F8E}"/>
              </a:ext>
            </a:extLst>
          </p:cNvPr>
          <p:cNvSpPr/>
          <p:nvPr/>
        </p:nvSpPr>
        <p:spPr>
          <a:xfrm>
            <a:off x="53868" y="4192177"/>
            <a:ext cx="1138344" cy="1270910"/>
          </a:xfrm>
          <a:prstGeom prst="rect">
            <a:avLst/>
          </a:prstGeom>
          <a:solidFill>
            <a:srgbClr val="16304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F569E-AAAD-0CFD-5890-DDE0653FCD9F}"/>
              </a:ext>
            </a:extLst>
          </p:cNvPr>
          <p:cNvSpPr/>
          <p:nvPr/>
        </p:nvSpPr>
        <p:spPr>
          <a:xfrm>
            <a:off x="-3151" y="10222"/>
            <a:ext cx="9158738" cy="83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304B"/>
              </a:solidFill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61DBA8-73DC-9F08-AD11-D3D7087E91C5}"/>
              </a:ext>
            </a:extLst>
          </p:cNvPr>
          <p:cNvSpPr txBox="1"/>
          <p:nvPr/>
        </p:nvSpPr>
        <p:spPr>
          <a:xfrm>
            <a:off x="204331" y="-6949"/>
            <a:ext cx="8639459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rgbClr val="16304B"/>
                </a:solidFill>
                <a:latin typeface="Montserrat"/>
              </a:rPr>
              <a:t>Transferable Skills Categories </a:t>
            </a:r>
            <a:endParaRPr lang="en-US" sz="3200" b="1">
              <a:solidFill>
                <a:srgbClr val="000000"/>
              </a:solidFill>
              <a:latin typeface="Montserrat"/>
              <a:cs typeface="Calibri"/>
            </a:endParaRPr>
          </a:p>
          <a:p>
            <a:pPr algn="ctr">
              <a:spcBef>
                <a:spcPct val="0"/>
              </a:spcBef>
            </a:pPr>
            <a:r>
              <a:rPr lang="en-US" b="1" dirty="0">
                <a:solidFill>
                  <a:srgbClr val="16304B"/>
                </a:solidFill>
                <a:latin typeface="Montserrat"/>
              </a:rPr>
              <a:t>(Final list!)</a:t>
            </a:r>
            <a:r>
              <a:rPr lang="en-US" b="1" dirty="0">
                <a:solidFill>
                  <a:srgbClr val="FFFFFF"/>
                </a:solidFill>
                <a:latin typeface="Montserrat"/>
              </a:rPr>
              <a:t>​</a:t>
            </a:r>
            <a:endParaRPr lang="en-US" b="1">
              <a:latin typeface="Montserrat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D1E0E2-7A4B-D29A-23AB-A1FE9BE22891}"/>
              </a:ext>
            </a:extLst>
          </p:cNvPr>
          <p:cNvSpPr txBox="1"/>
          <p:nvPr/>
        </p:nvSpPr>
        <p:spPr>
          <a:xfrm>
            <a:off x="1044845" y="2994848"/>
            <a:ext cx="330646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C6A242"/>
                </a:solidFill>
                <a:latin typeface="Montserrat"/>
                <a:ea typeface="+mn-lt"/>
                <a:cs typeface="+mn-lt"/>
              </a:rPr>
              <a:t>Professionalism</a:t>
            </a:r>
            <a:endParaRPr lang="en-US" sz="2400" b="1" dirty="0">
              <a:solidFill>
                <a:srgbClr val="C6A242"/>
              </a:solidFill>
              <a:latin typeface="Montserra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09B315-4986-F7FF-1DA7-09688153B8C1}"/>
              </a:ext>
            </a:extLst>
          </p:cNvPr>
          <p:cNvSpPr txBox="1"/>
          <p:nvPr/>
        </p:nvSpPr>
        <p:spPr>
          <a:xfrm>
            <a:off x="4969145" y="2994848"/>
            <a:ext cx="330646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C6A242"/>
                </a:solidFill>
                <a:latin typeface="Montserrat"/>
                <a:ea typeface="+mn-lt"/>
                <a:cs typeface="+mn-lt"/>
              </a:rPr>
              <a:t>Decision Making </a:t>
            </a:r>
            <a:endParaRPr lang="en-US" sz="2400" b="1" dirty="0">
              <a:solidFill>
                <a:srgbClr val="C6A242"/>
              </a:solidFill>
              <a:latin typeface="Montserra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5E43F8-45A4-1026-8A92-72B9AE99FDF2}"/>
              </a:ext>
            </a:extLst>
          </p:cNvPr>
          <p:cNvSpPr txBox="1"/>
          <p:nvPr/>
        </p:nvSpPr>
        <p:spPr>
          <a:xfrm>
            <a:off x="4969145" y="2258488"/>
            <a:ext cx="413337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C6A242"/>
                </a:solidFill>
                <a:latin typeface="Montserrat"/>
                <a:ea typeface="+mn-lt"/>
                <a:cs typeface="+mn-lt"/>
              </a:rPr>
              <a:t>Technology</a:t>
            </a:r>
            <a:endParaRPr lang="en-US" sz="2400" b="1" dirty="0">
              <a:solidFill>
                <a:srgbClr val="C6A242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71508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E4A18C-80DE-433D-9DC8-CB624F807A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89C4BC80-91EF-21B9-5EEE-6FE9E360373B}"/>
              </a:ext>
            </a:extLst>
          </p:cNvPr>
          <p:cNvSpPr txBox="1">
            <a:spLocks/>
          </p:cNvSpPr>
          <p:nvPr/>
        </p:nvSpPr>
        <p:spPr>
          <a:xfrm>
            <a:off x="400334" y="203168"/>
            <a:ext cx="7886700" cy="469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kern="100" dirty="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Proposal A: The Cascade Model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0C6BDF-89AA-2124-2194-F1741F0D3F9B}"/>
              </a:ext>
            </a:extLst>
          </p:cNvPr>
          <p:cNvSpPr txBox="1"/>
          <p:nvPr/>
        </p:nvSpPr>
        <p:spPr>
          <a:xfrm>
            <a:off x="530450" y="747744"/>
            <a:ext cx="7886700" cy="53245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Curricular and co-curricular programs select 1-3 transferable skills to either: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Tahoma"/>
                <a:ea typeface="Tahoma"/>
                <a:cs typeface="Tahoma"/>
              </a:rPr>
              <a:t>Address a gap in their existing curriculum/programming; or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Tahoma"/>
                <a:ea typeface="Tahoma"/>
                <a:cs typeface="Tahoma"/>
              </a:rPr>
              <a:t>Improve a skill area(s) already present in their curriculum/programming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Identify one or more of the 3SLOs to focus on, using them to intentionally support the development and application of the chosen skill(s)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Identify the instructional/learning sites where the selected skill(s) will be taught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Plan targeted instruction and learning experiences to equip students with the selected skill(s)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Design/select artifacts to assess student progress toward the selected SLOs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A centralized advisory committee/board guides participating programs in designing meaningful and consistent assessment approaches by: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Tahoma"/>
                <a:ea typeface="Tahoma"/>
                <a:cs typeface="Tahoma"/>
              </a:rPr>
              <a:t>Articulating general principles and flexible assessment approaches that align with the SLOs while respecting the unique context and goals of each program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Tahoma"/>
                <a:ea typeface="Tahoma"/>
                <a:cs typeface="Tahoma"/>
              </a:rPr>
              <a:t>Reviewing program-specific assessment plans to ensure they reflect shared priorities for QEP impact report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Tahoma"/>
                <a:ea typeface="Tahoma"/>
                <a:cs typeface="Tahoma"/>
              </a:rPr>
              <a:t>Facilitating cross-program collaboration and dialogue and targeted support to continuously improve assessment practices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Program participation in the Cascade Model is not mandatory.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1400" dirty="0">
              <a:latin typeface="Tahoma"/>
              <a:ea typeface="Tahoma"/>
              <a:cs typeface="Tahoma"/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400" dirty="0">
              <a:latin typeface="Tahoma"/>
              <a:ea typeface="Tahoma"/>
              <a:cs typeface="Tahoma"/>
            </a:endParaRPr>
          </a:p>
          <a:p>
            <a:pPr marL="342900" indent="-342900">
              <a:buFont typeface="+mj-lt"/>
              <a:buAutoNum type="arabicPeriod"/>
            </a:pPr>
            <a:endParaRPr lang="en-US" sz="1400" dirty="0">
              <a:latin typeface="Tahoma"/>
              <a:ea typeface="Tahoma"/>
              <a:cs typeface="Tahom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4E400E-1077-1537-4C04-145223B52A75}"/>
              </a:ext>
            </a:extLst>
          </p:cNvPr>
          <p:cNvSpPr/>
          <p:nvPr/>
        </p:nvSpPr>
        <p:spPr>
          <a:xfrm>
            <a:off x="400334" y="623664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00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AD008-EF64-0EF4-93C9-296D5503C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189764-F839-0A0D-E540-1FE2FA8C1F1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2F884CCD-6322-4529-FF6F-EEC771CEC9E6}"/>
              </a:ext>
            </a:extLst>
          </p:cNvPr>
          <p:cNvSpPr txBox="1">
            <a:spLocks/>
          </p:cNvSpPr>
          <p:nvPr/>
        </p:nvSpPr>
        <p:spPr>
          <a:xfrm>
            <a:off x="324589" y="264562"/>
            <a:ext cx="7886700" cy="469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100" dirty="0">
                <a:solidFill>
                  <a:schemeClr val="accent6">
                    <a:lumMod val="50000"/>
                  </a:schemeClr>
                </a:solidFill>
                <a:latin typeface="Montserrat"/>
                <a:ea typeface="Calibri"/>
                <a:cs typeface="Calibri"/>
              </a:rPr>
              <a:t>Potential Benefits</a:t>
            </a:r>
          </a:p>
          <a:p>
            <a:r>
              <a:rPr lang="en-US" sz="2000" b="1" kern="100" dirty="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FDDA43-419C-0067-78C4-9ACBA8DF39C8}"/>
              </a:ext>
            </a:extLst>
          </p:cNvPr>
          <p:cNvSpPr txBox="1"/>
          <p:nvPr/>
        </p:nvSpPr>
        <p:spPr>
          <a:xfrm>
            <a:off x="449580" y="3244751"/>
            <a:ext cx="8029149" cy="21544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All programs need to start with a gap analysis and make strategic decisions to enhance their curriculum/programming in those chosen skills. Given our time constraints, this may not be feasible.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Programs may argue that the transferable skills do not align with their priorities or view participation as an additional burden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Reviewing and guiding assessment plans may create a significant workload for the advisory committee if participation is widespread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Collecting, analyzing, and reporting on diverse artifacts from multiple programs may strain our resources and potentially create data overload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Optional participation may limit the model’s ability to drive broad institutional change (casting a large net may not help you catch many fish)</a:t>
            </a:r>
            <a:endParaRPr lang="en-US" sz="1400" dirty="0">
              <a:latin typeface="Tahoma"/>
              <a:ea typeface="Tahoma"/>
              <a:cs typeface="Tahom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latin typeface="Tahoma"/>
              <a:ea typeface="Tahoma"/>
              <a:cs typeface="Tahoma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7D2E320-2376-BE18-3943-8D68BF277085}"/>
              </a:ext>
            </a:extLst>
          </p:cNvPr>
          <p:cNvSpPr txBox="1">
            <a:spLocks/>
          </p:cNvSpPr>
          <p:nvPr/>
        </p:nvSpPr>
        <p:spPr>
          <a:xfrm>
            <a:off x="356295" y="2498836"/>
            <a:ext cx="8431410" cy="701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100" dirty="0">
                <a:solidFill>
                  <a:srgbClr val="FF0000"/>
                </a:solidFill>
                <a:latin typeface="Montserrat"/>
                <a:ea typeface="Calibri"/>
                <a:cs typeface="Calibri"/>
              </a:rPr>
              <a:t>Potential Challenges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BB0D3C-AF5D-396A-C6AB-1FD16570383B}"/>
              </a:ext>
            </a:extLst>
          </p:cNvPr>
          <p:cNvSpPr/>
          <p:nvPr/>
        </p:nvSpPr>
        <p:spPr>
          <a:xfrm>
            <a:off x="388001" y="770083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5AF64F-51A5-2C7F-1752-30BAEBB02356}"/>
              </a:ext>
            </a:extLst>
          </p:cNvPr>
          <p:cNvSpPr/>
          <p:nvPr/>
        </p:nvSpPr>
        <p:spPr>
          <a:xfrm>
            <a:off x="356295" y="3064259"/>
            <a:ext cx="7670088" cy="706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090D44-F4FE-2361-E033-9F6D128ED666}"/>
              </a:ext>
            </a:extLst>
          </p:cNvPr>
          <p:cNvSpPr txBox="1"/>
          <p:nvPr/>
        </p:nvSpPr>
        <p:spPr>
          <a:xfrm>
            <a:off x="547687" y="934889"/>
            <a:ext cx="7832933" cy="10464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As the name “Cascade” suggests, implementation flows simultaneously across programs, creating opportunities for institutional change on a broad scale (assuming there is buy-in)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The advisory committee/board provides a structured and consistent assessment framework to ensure data quality and comparability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0730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C804D-E4C8-F3DB-C6B6-22E1B47816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5C6D43-3785-1785-D65C-E10CBC25FF3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8999CC92-A9BE-D987-343A-9A2D779D057F}"/>
              </a:ext>
            </a:extLst>
          </p:cNvPr>
          <p:cNvSpPr txBox="1">
            <a:spLocks/>
          </p:cNvSpPr>
          <p:nvPr/>
        </p:nvSpPr>
        <p:spPr>
          <a:xfrm>
            <a:off x="400334" y="203168"/>
            <a:ext cx="7886700" cy="469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kern="100" dirty="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Proposal B: Gradual Scaling Model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8F1C8B-821D-4D2B-5BB6-E96EF71FDBB2}"/>
              </a:ext>
            </a:extLst>
          </p:cNvPr>
          <p:cNvSpPr txBox="1"/>
          <p:nvPr/>
        </p:nvSpPr>
        <p:spPr>
          <a:xfrm>
            <a:off x="292028" y="740288"/>
            <a:ext cx="7886700" cy="29084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Begin with a small group of curricular and co-curricular programs (e.g., 2-3 programs or one program from each college, and 1-2 co-curriculars, </a:t>
            </a:r>
            <a:r>
              <a:rPr lang="en-US" sz="1400" dirty="0" err="1">
                <a:latin typeface="Tahoma"/>
                <a:ea typeface="Tahoma"/>
                <a:cs typeface="Tahoma"/>
              </a:rPr>
              <a:t>etc</a:t>
            </a:r>
            <a:r>
              <a:rPr lang="en-US" sz="1400" dirty="0">
                <a:latin typeface="Tahoma"/>
                <a:ea typeface="Tahoma"/>
                <a:cs typeface="Tahoma"/>
              </a:rPr>
              <a:t>).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Participating programs identify 1-3 transferable skills to either: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Tahoma"/>
                <a:ea typeface="Tahoma"/>
                <a:cs typeface="Tahoma"/>
              </a:rPr>
              <a:t>Address a gap in their existing curriculum/programming; or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Tahoma"/>
                <a:ea typeface="Tahoma"/>
                <a:cs typeface="Tahoma"/>
              </a:rPr>
              <a:t>Improve a skill area(s) already present in their curriculum/programming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For participating curricular programs, implementation happens: at the course level (not section level), in required courses, or in courses targeting juniors and seniors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A centralized advisory committee/board serves as a guiding and accountability body to facilitate implementation of meaningful and consistent assessment approaches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Incentivize participation (e.g., course release, funding, professional development)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Expand the number of participating programs each year.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Use input from early adopters and refine the process for scalability.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03740-1356-E1D6-4710-2791BDC02166}"/>
              </a:ext>
            </a:extLst>
          </p:cNvPr>
          <p:cNvSpPr/>
          <p:nvPr/>
        </p:nvSpPr>
        <p:spPr>
          <a:xfrm>
            <a:off x="400334" y="623664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7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C8251-AB8D-C1E3-D30A-0772A4BD0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CFA0E98-5789-F468-230E-21F2459919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39723F22-50A8-B1D2-23FD-C20C57078715}"/>
              </a:ext>
            </a:extLst>
          </p:cNvPr>
          <p:cNvSpPr txBox="1">
            <a:spLocks/>
          </p:cNvSpPr>
          <p:nvPr/>
        </p:nvSpPr>
        <p:spPr>
          <a:xfrm>
            <a:off x="324589" y="264562"/>
            <a:ext cx="7886700" cy="469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100" dirty="0">
                <a:solidFill>
                  <a:schemeClr val="accent6">
                    <a:lumMod val="50000"/>
                  </a:schemeClr>
                </a:solidFill>
                <a:latin typeface="Montserrat"/>
                <a:ea typeface="Calibri"/>
                <a:cs typeface="Calibri"/>
              </a:rPr>
              <a:t>Potential Benefits</a:t>
            </a:r>
          </a:p>
          <a:p>
            <a:r>
              <a:rPr lang="en-US" sz="2000" b="1" kern="100" dirty="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265FB1-6ED5-5FA8-CD09-E116E542FE64}"/>
              </a:ext>
            </a:extLst>
          </p:cNvPr>
          <p:cNvSpPr txBox="1"/>
          <p:nvPr/>
        </p:nvSpPr>
        <p:spPr>
          <a:xfrm>
            <a:off x="449580" y="3244751"/>
            <a:ext cx="8029149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All programs need to start with a gap analysis and make strategic decisions to enhance their curriculum/programming in those chosen skills. Given our time constraints, this may not be feasible.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We may see slow/limited adoption, and starting small may delay the realization of institution-wide change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Programs not included in the early phases may feel overlooked and potentially disengage if the selection criteria is not transparent.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The success of early adopters may not fully translate to larger-scale implementation </a:t>
            </a:r>
          </a:p>
          <a:p>
            <a:endParaRPr lang="en-US" sz="1200" dirty="0">
              <a:latin typeface="Tahoma"/>
              <a:ea typeface="Tahoma"/>
              <a:cs typeface="Tahoma"/>
            </a:endParaRPr>
          </a:p>
          <a:p>
            <a:endParaRPr lang="en-US" sz="1400" dirty="0">
              <a:latin typeface="Tahoma"/>
              <a:ea typeface="Tahoma"/>
              <a:cs typeface="Tahoma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04FE6A1-3BBC-396C-59D8-7D573B371618}"/>
              </a:ext>
            </a:extLst>
          </p:cNvPr>
          <p:cNvSpPr txBox="1">
            <a:spLocks/>
          </p:cNvSpPr>
          <p:nvPr/>
        </p:nvSpPr>
        <p:spPr>
          <a:xfrm>
            <a:off x="356295" y="2498836"/>
            <a:ext cx="8431410" cy="701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100" dirty="0">
                <a:solidFill>
                  <a:srgbClr val="FF0000"/>
                </a:solidFill>
                <a:latin typeface="Montserrat"/>
                <a:ea typeface="Calibri"/>
                <a:cs typeface="Calibri"/>
              </a:rPr>
              <a:t>Potential Challenges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9E125D-6E82-246C-9A2D-DFA340B226E9}"/>
              </a:ext>
            </a:extLst>
          </p:cNvPr>
          <p:cNvSpPr/>
          <p:nvPr/>
        </p:nvSpPr>
        <p:spPr>
          <a:xfrm>
            <a:off x="388001" y="770083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488D12-1632-5FDF-8B36-C9F330B5B25C}"/>
              </a:ext>
            </a:extLst>
          </p:cNvPr>
          <p:cNvSpPr/>
          <p:nvPr/>
        </p:nvSpPr>
        <p:spPr>
          <a:xfrm>
            <a:off x="356295" y="3064259"/>
            <a:ext cx="7670088" cy="706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99EBAF-BF2C-A4F9-D08E-67B602CCE849}"/>
              </a:ext>
            </a:extLst>
          </p:cNvPr>
          <p:cNvSpPr txBox="1"/>
          <p:nvPr/>
        </p:nvSpPr>
        <p:spPr>
          <a:xfrm>
            <a:off x="449580" y="840439"/>
            <a:ext cx="7832933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Much more manageable rollout, compared to the cascade model, because it is on a smaller scale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Input from early adopters enables the QEP to evolve in ways that meet our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Compared to the cascade model, data collection for assessment purposes can be significantly more streamlined, as it will originate from a smaller, more controlled groups of implementation. </a:t>
            </a:r>
            <a:endParaRPr lang="en-US" sz="1400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2089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2DDD9E-C2C1-7655-BD4C-6DBA52BA4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C71D8F-0E5E-1106-E371-9446736239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59729245-5846-FECA-2D64-9EB58A37BB2C}"/>
              </a:ext>
            </a:extLst>
          </p:cNvPr>
          <p:cNvSpPr txBox="1">
            <a:spLocks/>
          </p:cNvSpPr>
          <p:nvPr/>
        </p:nvSpPr>
        <p:spPr>
          <a:xfrm>
            <a:off x="400334" y="203168"/>
            <a:ext cx="7886700" cy="469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kern="100" dirty="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Proposal C: Micro-credentialing Model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33ED1D-1655-45B1-594D-1B2EBCE6D60D}"/>
              </a:ext>
            </a:extLst>
          </p:cNvPr>
          <p:cNvSpPr txBox="1"/>
          <p:nvPr/>
        </p:nvSpPr>
        <p:spPr>
          <a:xfrm>
            <a:off x="400334" y="784490"/>
            <a:ext cx="7899033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A select group of faculty and staff from curricular and co-curricular programs develop content for a micro-credential for each transferable skill area (e.g., 10-20 hours of content). Content = assigned learning and assessment activities. (No credit bearing)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Incentives (course release or stipends) are provided for creators of micro-credentials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Micro-credentials are housed within somewhere in the university’s structure and remain accessible to all students (e.g., Career Center, a new office?)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Students who complete a micro-credential receive a tangible form of recognition (e.g., badge)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A centralized advisory committee/board serves as a guiding and accountability body for the creators of micro-credentials.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Assessment takes place within the micro-credentials to provide a structured environment to measure and report impact on the QEP SLOs. </a:t>
            </a:r>
          </a:p>
          <a:p>
            <a:endParaRPr lang="en-US" sz="1400" dirty="0">
              <a:latin typeface="Tahoma"/>
              <a:ea typeface="Tahoma"/>
              <a:cs typeface="Tahom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237178-52E6-99ED-FE98-45216A757D32}"/>
              </a:ext>
            </a:extLst>
          </p:cNvPr>
          <p:cNvSpPr/>
          <p:nvPr/>
        </p:nvSpPr>
        <p:spPr>
          <a:xfrm>
            <a:off x="400334" y="623664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7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3F334-EB06-94DE-A5D9-F7D5BE3E1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3511B1-C27B-5A8C-3E0C-14D5BE0671A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24A339C3-6B33-3F14-DE56-0A2FD0AE0AE0}"/>
              </a:ext>
            </a:extLst>
          </p:cNvPr>
          <p:cNvSpPr txBox="1">
            <a:spLocks/>
          </p:cNvSpPr>
          <p:nvPr/>
        </p:nvSpPr>
        <p:spPr>
          <a:xfrm>
            <a:off x="324589" y="264562"/>
            <a:ext cx="7886700" cy="469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100" dirty="0">
                <a:solidFill>
                  <a:schemeClr val="accent6">
                    <a:lumMod val="50000"/>
                  </a:schemeClr>
                </a:solidFill>
                <a:latin typeface="Montserrat"/>
                <a:ea typeface="Calibri"/>
                <a:cs typeface="Calibri"/>
              </a:rPr>
              <a:t>Potential Benefits</a:t>
            </a:r>
          </a:p>
          <a:p>
            <a:r>
              <a:rPr lang="en-US" sz="2000" b="1" kern="100" dirty="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02C04D-11DE-A35E-F19C-93BDC44CC1C8}"/>
              </a:ext>
            </a:extLst>
          </p:cNvPr>
          <p:cNvSpPr txBox="1"/>
          <p:nvPr/>
        </p:nvSpPr>
        <p:spPr>
          <a:xfrm>
            <a:off x="449580" y="3244751"/>
            <a:ext cx="8029149" cy="12311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Student engagement may be low (leading to few completions and limited data for assessment) if the micro-credentials as standalone offerings do not have a strong marketing and recruitment plan. Hence a strong communication campaign is essential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Developing high-quality micro-credentials requires time and effort, even with incentives, and creators of these micro-credentials may need professional development in this area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latin typeface="Tahoma"/>
              <a:ea typeface="Tahoma"/>
              <a:cs typeface="Tahoma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69FFC92-5BC4-E56D-F374-05E4BCC796D8}"/>
              </a:ext>
            </a:extLst>
          </p:cNvPr>
          <p:cNvSpPr txBox="1">
            <a:spLocks/>
          </p:cNvSpPr>
          <p:nvPr/>
        </p:nvSpPr>
        <p:spPr>
          <a:xfrm>
            <a:off x="356295" y="2498836"/>
            <a:ext cx="8431410" cy="701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100" dirty="0">
                <a:solidFill>
                  <a:srgbClr val="FF0000"/>
                </a:solidFill>
                <a:latin typeface="Montserrat"/>
                <a:ea typeface="Calibri"/>
                <a:cs typeface="Calibri"/>
              </a:rPr>
              <a:t>Potential Challenges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BE71FA-3F90-6BCF-3DC9-2C7699167F27}"/>
              </a:ext>
            </a:extLst>
          </p:cNvPr>
          <p:cNvSpPr/>
          <p:nvPr/>
        </p:nvSpPr>
        <p:spPr>
          <a:xfrm>
            <a:off x="388001" y="770083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022A3D-1A55-320C-6185-6210F1E29EBA}"/>
              </a:ext>
            </a:extLst>
          </p:cNvPr>
          <p:cNvSpPr/>
          <p:nvPr/>
        </p:nvSpPr>
        <p:spPr>
          <a:xfrm>
            <a:off x="356295" y="3064259"/>
            <a:ext cx="7670088" cy="706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F03B4D-C2FB-2161-01A9-1A28AAC29ED6}"/>
              </a:ext>
            </a:extLst>
          </p:cNvPr>
          <p:cNvSpPr txBox="1"/>
          <p:nvPr/>
        </p:nvSpPr>
        <p:spPr>
          <a:xfrm>
            <a:off x="449580" y="840439"/>
            <a:ext cx="783293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A neat space for QEP implementation: Embedding assessment activities within micro-credentials provides a structured and consistent platform for evaluating impact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Students earn recognizable credentials that enhance their employability and professional profiles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Micro-credentials can easily be tailored/updated to meet emerging institutional/student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Tahoma"/>
                <a:ea typeface="Tahoma"/>
                <a:cs typeface="Tahoma"/>
              </a:rPr>
              <a:t>The model has the potential to engage both curricular and co-curricular programs in collaboration during design and execution</a:t>
            </a:r>
            <a:endParaRPr lang="en-US" sz="1400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8840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982A1-AFD9-CE0C-013A-F214A8A38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06F864-2340-83EB-046E-EA4D9CAC933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056" b="8300"/>
          <a:stretch/>
        </p:blipFill>
        <p:spPr>
          <a:xfrm>
            <a:off x="0" y="5530704"/>
            <a:ext cx="9149619" cy="18376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52A6E301-B4A6-B393-9555-873A9E58B7FF}"/>
              </a:ext>
            </a:extLst>
          </p:cNvPr>
          <p:cNvSpPr txBox="1">
            <a:spLocks/>
          </p:cNvSpPr>
          <p:nvPr/>
        </p:nvSpPr>
        <p:spPr>
          <a:xfrm>
            <a:off x="347587" y="48199"/>
            <a:ext cx="8004526" cy="8102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kern="100" dirty="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Proposal D: B and </a:t>
            </a:r>
            <a:r>
              <a:rPr lang="en-US" sz="2800" b="1" kern="100">
                <a:solidFill>
                  <a:srgbClr val="1C325C"/>
                </a:solidFill>
                <a:latin typeface="Montserrat"/>
                <a:ea typeface="Calibri"/>
                <a:cs typeface="Times New Roman"/>
              </a:rPr>
              <a:t>C Models (Both)</a:t>
            </a:r>
            <a:endParaRPr lang="en-US" sz="2800" b="1" kern="100" dirty="0">
              <a:solidFill>
                <a:srgbClr val="1C325C"/>
              </a:solidFill>
              <a:latin typeface="Montserrat"/>
              <a:ea typeface="Calibri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3AFAC9-CF12-FACA-BB4F-9D40E8ACBDD7}"/>
              </a:ext>
            </a:extLst>
          </p:cNvPr>
          <p:cNvSpPr txBox="1"/>
          <p:nvPr/>
        </p:nvSpPr>
        <p:spPr>
          <a:xfrm>
            <a:off x="507014" y="1207293"/>
            <a:ext cx="7899033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The Gradual Scaling (Proposal B) and Micro-credentialing (Proposal C) models operate as parallel tracks and provide two assessment channels.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Tahoma"/>
                <a:ea typeface="Tahoma"/>
                <a:cs typeface="Tahoma"/>
              </a:rPr>
              <a:t>A centralized advisory committee/board serves as a guiding and accountability body to facilitate implementation of meaningful and consistent assessment approaches in both tracks.</a:t>
            </a:r>
          </a:p>
          <a:p>
            <a:endParaRPr lang="en-US" sz="1400" dirty="0">
              <a:latin typeface="Tahoma"/>
              <a:ea typeface="Tahoma"/>
              <a:cs typeface="Tahom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E9B2D3-DB34-F5E0-4637-29A97900A67F}"/>
              </a:ext>
            </a:extLst>
          </p:cNvPr>
          <p:cNvSpPr/>
          <p:nvPr/>
        </p:nvSpPr>
        <p:spPr>
          <a:xfrm>
            <a:off x="400334" y="891951"/>
            <a:ext cx="7670088" cy="8929"/>
          </a:xfrm>
          <a:prstGeom prst="rect">
            <a:avLst/>
          </a:prstGeom>
          <a:solidFill>
            <a:srgbClr val="C6A242"/>
          </a:solidFill>
          <a:ln>
            <a:solidFill>
              <a:srgbClr val="C6A2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57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7815C6C58F764490ED442B2B7853B2" ma:contentTypeVersion="6" ma:contentTypeDescription="Create a new document." ma:contentTypeScope="" ma:versionID="05b9ea627272e92e9390f01af8d32748">
  <xsd:schema xmlns:xsd="http://www.w3.org/2001/XMLSchema" xmlns:xs="http://www.w3.org/2001/XMLSchema" xmlns:p="http://schemas.microsoft.com/office/2006/metadata/properties" xmlns:ns2="99abff4b-d2b1-41a7-a743-87d1fa64f9c5" xmlns:ns3="0d298242-6e65-4c18-93a3-4887086e4ab9" targetNamespace="http://schemas.microsoft.com/office/2006/metadata/properties" ma:root="true" ma:fieldsID="1d4e990fa495d77ade194f2bb5655ebb" ns2:_="" ns3:_="">
    <xsd:import namespace="99abff4b-d2b1-41a7-a743-87d1fa64f9c5"/>
    <xsd:import namespace="0d298242-6e65-4c18-93a3-4887086e4a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bff4b-d2b1-41a7-a743-87d1fa64f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298242-6e65-4c18-93a3-4887086e4ab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7792A8-CDC6-4C11-8183-F5797AA59F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abff4b-d2b1-41a7-a743-87d1fa64f9c5"/>
    <ds:schemaRef ds:uri="0d298242-6e65-4c18-93a3-4887086e4a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61AE8E-760C-4349-8681-8574A28EDA03}">
  <ds:schemaRefs>
    <ds:schemaRef ds:uri="60612b05-783d-4196-bca7-b0a0eb9b9a02"/>
    <ds:schemaRef ds:uri="608b0d97-8da3-444e-96af-bf18bdf3da8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43dc3d5-07c9-4bb9-ba8a-5df23a2ff5f2"/>
  </ds:schemaRefs>
</ds:datastoreItem>
</file>

<file path=customXml/itemProps3.xml><?xml version="1.0" encoding="utf-8"?>
<ds:datastoreItem xmlns:ds="http://schemas.openxmlformats.org/officeDocument/2006/customXml" ds:itemID="{4D7C3185-0E53-4A68-B02F-CAF4951C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2099</TotalTime>
  <Words>1208</Words>
  <Application>Microsoft Office PowerPoint</Application>
  <PresentationFormat>On-screen Show (16:10)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Montserrat</vt:lpstr>
      <vt:lpstr>Tahoma</vt:lpstr>
      <vt:lpstr>Wingdings</vt:lpstr>
      <vt:lpstr>Office Theme</vt:lpstr>
      <vt:lpstr>QEP Steering Committee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Sellers, Meghan</dc:creator>
  <cp:lastModifiedBy>Smith, Sedef</cp:lastModifiedBy>
  <cp:revision>38</cp:revision>
  <dcterms:created xsi:type="dcterms:W3CDTF">2024-01-19T18:53:44Z</dcterms:created>
  <dcterms:modified xsi:type="dcterms:W3CDTF">2025-06-25T13:21:43Z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0x010100E37815C6C58F764490ED442B2B7853B2</vt:lpwstr>
  </property>
  <property fmtid="{D5CDD505-2E9C-101B-9397-08002B2CF9AE}" pid="3" name="MediaServiceImageTags">
    <vt:lpwstr/>
  </property>
</Properties>
</file>