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hd.edu/administration/contracts/Pages/Quick-Reference-Defining-Contracts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Contract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5946" y="923644"/>
            <a:ext cx="1989177" cy="94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42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Contract Should I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Standard Contract Addendum</a:t>
            </a:r>
            <a:endParaRPr lang="en-US" sz="36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/>
              <a:t>Used </a:t>
            </a:r>
            <a:r>
              <a:rPr lang="en-US" sz="2200" dirty="0" smtClean="0"/>
              <a:t>as an Addendum to non-standard/vendor contracts.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No legal review is required if contract is less than $50K and vendor has no objections to any portion of the Addendum. 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Legal review is required for all contracts (standard or non-standard) $50K and over.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Contract Coversheet</a:t>
            </a:r>
            <a:endParaRPr lang="en-US" sz="36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Use most current Contract Coversheet.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Read through and answer all questions on page 2. 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Include all required documents with Coversheet.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Get appropriate signature (pages 1 and 3).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Attach “Vendor Verification”.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589604"/>
              </p:ext>
            </p:extLst>
          </p:nvPr>
        </p:nvGraphicFramePr>
        <p:xfrm>
          <a:off x="3533560" y="112734"/>
          <a:ext cx="5021717" cy="6363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Acrobat Document" r:id="rId3" imgW="5829199" imgH="7543800" progId="Acrobat.Document.11">
                  <p:embed/>
                </p:oleObj>
              </mc:Choice>
              <mc:Fallback>
                <p:oleObj name="Acrobat Document" r:id="rId3" imgW="5829199" imgH="754380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3560" y="112734"/>
                        <a:ext cx="5021717" cy="6363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51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</a:p>
        </p:txBody>
      </p:sp>
      <p:graphicFrame>
        <p:nvGraphicFramePr>
          <p:cNvPr id="4" name="Content Placeholder 3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881924"/>
              </p:ext>
            </p:extLst>
          </p:nvPr>
        </p:nvGraphicFramePr>
        <p:xfrm>
          <a:off x="403225" y="1463675"/>
          <a:ext cx="8208963" cy="461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resentation" r:id="rId3" imgW="4576520" imgH="2574087" progId="PowerPoint.Show.12">
                  <p:embed/>
                </p:oleObj>
              </mc:Choice>
              <mc:Fallback>
                <p:oleObj name="Presentation" r:id="rId3" imgW="4576520" imgH="2574087" progId="PowerPoint.Show.12">
                  <p:embed/>
                  <p:pic>
                    <p:nvPicPr>
                      <p:cNvPr id="2" name="Object 1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225" y="1463675"/>
                        <a:ext cx="8208963" cy="461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8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 smtClean="0"/>
              <a:t>OGC Approved Standard Contracts</a:t>
            </a:r>
            <a:endParaRPr lang="en-US" sz="36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Type assigned contract number on each page of the contract.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Define scope of work clearly/specifically. 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Only forward pdf versions of the contract electronically.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Vendor signs first.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One fully executed contract copy to Contract Administration Office.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Vendor Contracts</a:t>
            </a:r>
            <a:endParaRPr lang="en-US" sz="36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Complete contract package received by Contract Admin.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Contract Admin reviews and forwards to OGC for approval. 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Once approved by OGC, Contract Admin will obtain signatures from all parties and return executed copy to the originating department.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Attach a copy of the standard draft to the contract package.</a:t>
            </a:r>
          </a:p>
          <a:p>
            <a:r>
              <a:rPr lang="en-US" dirty="0" smtClean="0"/>
              <a:t>Vendor’s name on the coversheet, vendor verification, and COI must match.</a:t>
            </a:r>
          </a:p>
          <a:p>
            <a:r>
              <a:rPr lang="en-US" dirty="0" smtClean="0"/>
              <a:t>Ask the vendor if they are willing to sign the Standard Addendum; if not, ask what language in the addendum do they object.</a:t>
            </a:r>
          </a:p>
          <a:p>
            <a:r>
              <a:rPr lang="en-US" dirty="0" smtClean="0"/>
              <a:t>Use all Standard document from the website, not those saved on your computer.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Please read the vendor contract to ensure agreement with all terms and conditions.</a:t>
            </a:r>
          </a:p>
          <a:p>
            <a:r>
              <a:rPr lang="en-US" dirty="0" smtClean="0"/>
              <a:t>No changes can be made to a contract once OGC has approved.</a:t>
            </a:r>
          </a:p>
          <a:p>
            <a:r>
              <a:rPr lang="en-US" dirty="0" smtClean="0"/>
              <a:t>OGC requires at least 20 business days to review and approve an agreement. </a:t>
            </a:r>
            <a:r>
              <a:rPr lang="en-US" dirty="0" smtClean="0">
                <a:solidFill>
                  <a:srgbClr val="FF0000"/>
                </a:solidFill>
              </a:rPr>
              <a:t>(OGC does not like rushes!!!)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ver Me Q&amp;A: What's your favorite cover of a song from a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62" y="819214"/>
            <a:ext cx="9360074" cy="471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Is a Contract?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677334" y="2160589"/>
            <a:ext cx="8596668" cy="471924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An agreement between two or more parties creating obligations that are enforceable or otherwise recognizable by law.  This includes but is not limited to:</a:t>
            </a:r>
          </a:p>
          <a:p>
            <a:pPr eaLnBrk="0" hangingPunct="0">
              <a:defRPr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Terms and Conditions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Scope of Work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Leases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Letters of Agreement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Memoranda of Understanding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Letters of Intent</a:t>
            </a:r>
          </a:p>
          <a:p>
            <a:pPr lvl="1" indent="-457200" fontAlgn="auto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/>
              <a:t>Interagency or Intra-system Agreements</a:t>
            </a:r>
          </a:p>
          <a:p>
            <a:pPr eaLnBrk="0" hangingPunct="0">
              <a:defRPr/>
            </a:pP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13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 Need a Contract?</a:t>
            </a:r>
            <a:endParaRPr lang="en-US" dirty="0"/>
          </a:p>
        </p:txBody>
      </p:sp>
      <p:pic>
        <p:nvPicPr>
          <p:cNvPr id="4" name="Content Placeholder 3" descr="PHILANTHROPY 2173: Generosity Day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2160588"/>
            <a:ext cx="2841451" cy="2841451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46323" y="2392470"/>
            <a:ext cx="6513534" cy="3131507"/>
          </a:xfrm>
        </p:spPr>
        <p:txBody>
          <a:bodyPr/>
          <a:lstStyle/>
          <a:p>
            <a:r>
              <a:rPr lang="en-US" sz="2400" dirty="0">
                <a:solidFill>
                  <a:srgbClr val="002060"/>
                </a:solidFill>
              </a:rPr>
              <a:t>Human performance rendering service on campus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srgbClr val="002060"/>
                </a:solidFill>
              </a:rPr>
              <a:t>An off-campus event that requires facilities, </a:t>
            </a:r>
            <a:r>
              <a:rPr lang="en-US" sz="2400" dirty="0" smtClean="0">
                <a:solidFill>
                  <a:srgbClr val="002060"/>
                </a:solidFill>
              </a:rPr>
              <a:t>catering or service, </a:t>
            </a:r>
            <a:r>
              <a:rPr lang="en-US" sz="2400" dirty="0">
                <a:solidFill>
                  <a:srgbClr val="002060"/>
                </a:solidFill>
              </a:rPr>
              <a:t>specifically for UHD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594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 Need a Contract?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46322" y="1930400"/>
            <a:ext cx="6588691" cy="40194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Is off-campus,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Not associated with a major UHD event, and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Not specifically for UHD, i.e., is available to the general public at the same time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A purchase made through Texas Comptroller of Public Accounts via DIR and </a:t>
            </a:r>
            <a:r>
              <a:rPr lang="en-US" sz="2400" dirty="0" err="1" smtClean="0">
                <a:solidFill>
                  <a:srgbClr val="002060"/>
                </a:solidFill>
              </a:rPr>
              <a:t>TxMAS</a:t>
            </a:r>
            <a:r>
              <a:rPr lang="en-US" sz="2400" dirty="0" smtClean="0">
                <a:solidFill>
                  <a:srgbClr val="002060"/>
                </a:solidFill>
              </a:rPr>
              <a:t> (Contact Purchasing)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i="1" dirty="0"/>
          </a:p>
        </p:txBody>
      </p:sp>
      <p:pic>
        <p:nvPicPr>
          <p:cNvPr id="6" name="Content Placeholder 5" descr="langartsprojects - &lt;strong&gt;yes or no&lt;/strong&g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71" y="2167003"/>
            <a:ext cx="3006109" cy="2693096"/>
          </a:xfrm>
        </p:spPr>
      </p:pic>
    </p:spTree>
    <p:extLst>
      <p:ext uri="{BB962C8B-B14F-4D97-AF65-F5344CB8AC3E}">
        <p14:creationId xmlns:p14="http://schemas.microsoft.com/office/powerpoint/2010/main" val="32494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 Need Insurance?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Insurance is needed if the scope of work has the potential of doing harm to an individual or damage to UHD property.</a:t>
            </a:r>
          </a:p>
          <a:p>
            <a:r>
              <a:rPr lang="en-US" sz="2400" dirty="0" smtClean="0"/>
              <a:t>If insurance is required, make sure that it meets the contractual requirements, including general liability, auto liability, and workers compensation.</a:t>
            </a:r>
          </a:p>
          <a:p>
            <a:r>
              <a:rPr lang="en-US" sz="2400" dirty="0" smtClean="0"/>
              <a:t>If insurance is not required, the insurance waiver section of the standard contract must be initialed by Risk Management.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24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Contract Should I Use?</a:t>
            </a:r>
            <a:endParaRPr lang="en-US" dirty="0"/>
          </a:p>
        </p:txBody>
      </p:sp>
      <p:pic>
        <p:nvPicPr>
          <p:cNvPr id="4" name="Content Placeholder 3" descr="301 Moved Permanentl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99" y="1742628"/>
            <a:ext cx="4029571" cy="2979683"/>
          </a:xfrm>
        </p:spPr>
      </p:pic>
    </p:spTree>
    <p:extLst>
      <p:ext uri="{BB962C8B-B14F-4D97-AF65-F5344CB8AC3E}">
        <p14:creationId xmlns:p14="http://schemas.microsoft.com/office/powerpoint/2010/main" val="40223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Contract Should I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en-US" sz="3200" dirty="0" smtClean="0">
                <a:solidFill>
                  <a:schemeClr val="tx2"/>
                </a:solidFill>
                <a:hlinkClick r:id="rId2"/>
              </a:rPr>
              <a:t>www.uhd.edu/administration/contracts/Pages/Quick-Reference-Defining-Contracts.aspx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Contract Should I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Standard Purchasing Agreement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Is </a:t>
            </a:r>
            <a:r>
              <a:rPr lang="en-US" sz="2400" dirty="0"/>
              <a:t>very flexible and can be used: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/>
              <a:t>On a fixed or hourly priced basis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/>
              <a:t>As a Service Order Agreement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5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Contract Should I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Service Order for SPA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Used with a fully executed Standard Purchasing Agreement when the contractor will perform work on an as-needed basis.</a:t>
            </a:r>
            <a:endParaRPr lang="en-US" sz="22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200" dirty="0" smtClean="0"/>
              <a:t>A separate “Service Order” must be signed for each project performed by the contractor.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95A1F1395F41499D955199045A6582" ma:contentTypeVersion="5" ma:contentTypeDescription="Create a new document." ma:contentTypeScope="" ma:versionID="363faa32750e78f218b62872eff71ed5">
  <xsd:schema xmlns:xsd="http://www.w3.org/2001/XMLSchema" xmlns:xs="http://www.w3.org/2001/XMLSchema" xmlns:p="http://schemas.microsoft.com/office/2006/metadata/properties" xmlns:ns1="http://schemas.microsoft.com/sharepoint/v3" xmlns:ns2="b62c105e-54b3-4ef8-b3f9-f838c3cdd5c4" xmlns:ns3="773201ae-cb42-4128-8d1a-66ec0d322656" targetNamespace="http://schemas.microsoft.com/office/2006/metadata/properties" ma:root="true" ma:fieldsID="4026ce04fb63c5e5948328c97fa8613d" ns1:_="" ns2:_="" ns3:_="">
    <xsd:import namespace="http://schemas.microsoft.com/sharepoint/v3"/>
    <xsd:import namespace="b62c105e-54b3-4ef8-b3f9-f838c3cdd5c4"/>
    <xsd:import namespace="773201ae-cb42-4128-8d1a-66ec0d32265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he2441c5d3144b6cbe30961404f9687a" minOccurs="0"/>
                <xsd:element ref="ns2:TaxCatchAll" minOccurs="0"/>
                <xsd:element ref="ns3:ParentList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105e-54b3-4ef8-b3f9-f838c3cdd5c4" elementFormDefault="qualified">
    <xsd:import namespace="http://schemas.microsoft.com/office/2006/documentManagement/types"/>
    <xsd:import namespace="http://schemas.microsoft.com/office/infopath/2007/PartnerControls"/>
    <xsd:element name="he2441c5d3144b6cbe30961404f9687a" ma:index="11" nillable="true" ma:taxonomy="true" ma:internalName="he2441c5d3144b6cbe30961404f9687a" ma:taxonomyFieldName="UHD_x0020_Tag" ma:displayName="UHD Tag" ma:default="" ma:fieldId="{1e2441c5-d314-4b6c-be30-961404f9687a}" ma:taxonomyMulti="true" ma:sspId="d30d1f13-db4e-4783-9302-3e49a45ea6ee" ma:termSetId="335da765-5048-45d2-b83a-2681e5313bb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7eaa8c6f-49d8-4247-bb52-175ac148ddee}" ma:internalName="TaxCatchAll" ma:showField="CatchAllData" ma:web="b62c105e-54b3-4ef8-b3f9-f838c3cdd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201ae-cb42-4128-8d1a-66ec0d322656" elementFormDefault="qualified">
    <xsd:import namespace="http://schemas.microsoft.com/office/2006/documentManagement/types"/>
    <xsd:import namespace="http://schemas.microsoft.com/office/infopath/2007/PartnerControls"/>
    <xsd:element name="ParentListItemID" ma:index="13" nillable="true" ma:displayName="ParentListItemID" ma:hidden="true" ma:internalName="ParentListItem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e2441c5d3144b6cbe30961404f9687a xmlns="b62c105e-54b3-4ef8-b3f9-f838c3cdd5c4">
      <Terms xmlns="http://schemas.microsoft.com/office/infopath/2007/PartnerControls"/>
    </he2441c5d3144b6cbe30961404f9687a>
    <PublishingExpirationDate xmlns="http://schemas.microsoft.com/sharepoint/v3" xsi:nil="true"/>
    <PublishingStartDate xmlns="http://schemas.microsoft.com/sharepoint/v3" xsi:nil="true"/>
    <TaxCatchAll xmlns="b62c105e-54b3-4ef8-b3f9-f838c3cdd5c4"/>
    <ParentListItemID xmlns="773201ae-cb42-4128-8d1a-66ec0d322656" xsi:nil="true"/>
  </documentManagement>
</p:properties>
</file>

<file path=customXml/itemProps1.xml><?xml version="1.0" encoding="utf-8"?>
<ds:datastoreItem xmlns:ds="http://schemas.openxmlformats.org/officeDocument/2006/customXml" ds:itemID="{28A9E962-8711-490B-83C5-EEBCD77E983F}"/>
</file>

<file path=customXml/itemProps2.xml><?xml version="1.0" encoding="utf-8"?>
<ds:datastoreItem xmlns:ds="http://schemas.openxmlformats.org/officeDocument/2006/customXml" ds:itemID="{48D75A41-5B28-4562-8CDA-2AD07159B2E9}"/>
</file>

<file path=customXml/itemProps3.xml><?xml version="1.0" encoding="utf-8"?>
<ds:datastoreItem xmlns:ds="http://schemas.openxmlformats.org/officeDocument/2006/customXml" ds:itemID="{4123AEC5-FB92-408E-A9C2-0C9B870E50C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1937</TotalTime>
  <Words>605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Acrobat Document</vt:lpstr>
      <vt:lpstr>Presentation</vt:lpstr>
      <vt:lpstr>Contract Administration</vt:lpstr>
      <vt:lpstr>What’s Is a Contract?</vt:lpstr>
      <vt:lpstr>Do I Need a Contract?</vt:lpstr>
      <vt:lpstr>Do I Need a Contract?</vt:lpstr>
      <vt:lpstr>Do I Need Insurance?</vt:lpstr>
      <vt:lpstr>Which Contract Should I Use?</vt:lpstr>
      <vt:lpstr>Which Contract Should I Use?</vt:lpstr>
      <vt:lpstr>Which Contract Should I Use?</vt:lpstr>
      <vt:lpstr>Which Contract Should I Use?</vt:lpstr>
      <vt:lpstr>Which Contract Should I Use?</vt:lpstr>
      <vt:lpstr>Contracting Process</vt:lpstr>
      <vt:lpstr>PowerPoint Presentation</vt:lpstr>
      <vt:lpstr>Contracting Process</vt:lpstr>
      <vt:lpstr>Contracting Process</vt:lpstr>
      <vt:lpstr>Contracting Process</vt:lpstr>
      <vt:lpstr>Key Things To Remember</vt:lpstr>
      <vt:lpstr>PowerPoint Presentation</vt:lpstr>
    </vt:vector>
  </TitlesOfParts>
  <Company>University of Houston Downtown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Administration</dc:title>
  <dc:creator>Windows User</dc:creator>
  <cp:lastModifiedBy>Rose Martinez</cp:lastModifiedBy>
  <cp:revision>32</cp:revision>
  <dcterms:created xsi:type="dcterms:W3CDTF">2018-05-29T16:59:04Z</dcterms:created>
  <dcterms:modified xsi:type="dcterms:W3CDTF">2020-06-22T16:48:40Z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0x0101008D95A1F1395F41499D955199045A6582</vt:lpwstr>
  </property>
  <property fmtid="{D5CDD505-2E9C-101B-9397-08002B2CF9AE}" pid="3" name="UHD Tag">
    <vt:lpwstr/>
  </property>
</Properties>
</file>