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57" r:id="rId5"/>
    <p:sldId id="292" r:id="rId6"/>
    <p:sldId id="290" r:id="rId7"/>
    <p:sldId id="291" r:id="rId8"/>
    <p:sldId id="296" r:id="rId9"/>
    <p:sldId id="295" r:id="rId10"/>
    <p:sldId id="289" r:id="rId11"/>
    <p:sldId id="288" r:id="rId12"/>
    <p:sldId id="294" r:id="rId13"/>
    <p:sldId id="298" r:id="rId14"/>
    <p:sldId id="299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96B60E-FA7C-4EFC-BDDC-C6F8FC32B9E1}" v="2" dt="2023-03-21T20:57:31.765"/>
    <p1510:client id="{8B4BF356-73BD-4FB6-8167-8A627E0AC855}" v="145" dt="2023-03-21T21:24:53.969"/>
    <p1510:client id="{95863D3B-9A70-4993-9491-DD86EA814B08}" v="8" dt="2023-03-21T20:55:50.8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91585B-FD9B-4FDC-940E-F16B188611DF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D196BA1-8327-42F7-B9E5-87D503CB93F4}">
      <dgm:prSet phldrT="[Text]"/>
      <dgm:spPr/>
      <dgm:t>
        <a:bodyPr/>
        <a:lstStyle/>
        <a:p>
          <a:r>
            <a:rPr lang="en-US"/>
            <a:t>Milestone 1</a:t>
          </a:r>
        </a:p>
      </dgm:t>
    </dgm:pt>
    <dgm:pt modelId="{A2507B0B-8670-490A-A262-42446148EFC1}" type="parTrans" cxnId="{3034C04C-4B99-4452-89EF-B3C28EEE5939}">
      <dgm:prSet/>
      <dgm:spPr/>
      <dgm:t>
        <a:bodyPr/>
        <a:lstStyle/>
        <a:p>
          <a:endParaRPr lang="en-US"/>
        </a:p>
      </dgm:t>
    </dgm:pt>
    <dgm:pt modelId="{2F8CDDFD-859D-49A6-83DB-88370576A339}" type="sibTrans" cxnId="{3034C04C-4B99-4452-89EF-B3C28EEE5939}">
      <dgm:prSet/>
      <dgm:spPr/>
      <dgm:t>
        <a:bodyPr/>
        <a:lstStyle/>
        <a:p>
          <a:endParaRPr lang="en-US"/>
        </a:p>
      </dgm:t>
    </dgm:pt>
    <dgm:pt modelId="{4C944641-FCF5-4AD8-B261-60AA0024A79E}">
      <dgm:prSet phldrT="[Text]"/>
      <dgm:spPr/>
      <dgm:t>
        <a:bodyPr/>
        <a:lstStyle/>
        <a:p>
          <a:r>
            <a:rPr lang="en-US"/>
            <a:t>Milestone 2</a:t>
          </a:r>
        </a:p>
      </dgm:t>
    </dgm:pt>
    <dgm:pt modelId="{8E5E79D8-FB05-4739-B0F5-8BE6ED2F29C8}" type="parTrans" cxnId="{DA278ECD-ED39-4044-9E8D-6DE29F7C3FB3}">
      <dgm:prSet/>
      <dgm:spPr/>
      <dgm:t>
        <a:bodyPr/>
        <a:lstStyle/>
        <a:p>
          <a:endParaRPr lang="en-US"/>
        </a:p>
      </dgm:t>
    </dgm:pt>
    <dgm:pt modelId="{FCC9CB30-198F-41E6-B00A-25E93E3DC839}" type="sibTrans" cxnId="{DA278ECD-ED39-4044-9E8D-6DE29F7C3FB3}">
      <dgm:prSet/>
      <dgm:spPr/>
      <dgm:t>
        <a:bodyPr/>
        <a:lstStyle/>
        <a:p>
          <a:endParaRPr lang="en-US"/>
        </a:p>
      </dgm:t>
    </dgm:pt>
    <dgm:pt modelId="{F8FB1AE1-7950-4301-88C4-3D45B2DAEABD}">
      <dgm:prSet phldrT="[Text]"/>
      <dgm:spPr/>
      <dgm:t>
        <a:bodyPr/>
        <a:lstStyle/>
        <a:p>
          <a:r>
            <a:rPr lang="en-US"/>
            <a:t>Milestone 3</a:t>
          </a:r>
        </a:p>
      </dgm:t>
    </dgm:pt>
    <dgm:pt modelId="{DE3B344A-4481-4A7F-BF08-FA41E5323599}" type="parTrans" cxnId="{977E16C2-B327-4A54-873C-9FB8292020C4}">
      <dgm:prSet/>
      <dgm:spPr/>
      <dgm:t>
        <a:bodyPr/>
        <a:lstStyle/>
        <a:p>
          <a:endParaRPr lang="en-US"/>
        </a:p>
      </dgm:t>
    </dgm:pt>
    <dgm:pt modelId="{1995DAFA-2969-47AE-BAD4-7226AF43A4A9}" type="sibTrans" cxnId="{977E16C2-B327-4A54-873C-9FB8292020C4}">
      <dgm:prSet/>
      <dgm:spPr/>
      <dgm:t>
        <a:bodyPr/>
        <a:lstStyle/>
        <a:p>
          <a:endParaRPr lang="en-US"/>
        </a:p>
      </dgm:t>
    </dgm:pt>
    <dgm:pt modelId="{B7F213D6-AC1C-4269-8455-91A2A9931F05}">
      <dgm:prSet phldrT="[Text]"/>
      <dgm:spPr/>
      <dgm:t>
        <a:bodyPr/>
        <a:lstStyle/>
        <a:p>
          <a:r>
            <a:rPr lang="en-US"/>
            <a:t>Milestone 4</a:t>
          </a:r>
        </a:p>
      </dgm:t>
    </dgm:pt>
    <dgm:pt modelId="{3D956855-F314-45DD-A7E4-9DA3886AB7CC}" type="parTrans" cxnId="{2029BA2A-2457-4A98-99FA-B61D86B6DFC0}">
      <dgm:prSet/>
      <dgm:spPr/>
      <dgm:t>
        <a:bodyPr/>
        <a:lstStyle/>
        <a:p>
          <a:endParaRPr lang="en-US"/>
        </a:p>
      </dgm:t>
    </dgm:pt>
    <dgm:pt modelId="{D614A336-5FF3-4391-AE65-C801E6B1982D}" type="sibTrans" cxnId="{2029BA2A-2457-4A98-99FA-B61D86B6DFC0}">
      <dgm:prSet/>
      <dgm:spPr/>
      <dgm:t>
        <a:bodyPr/>
        <a:lstStyle/>
        <a:p>
          <a:endParaRPr lang="en-US"/>
        </a:p>
      </dgm:t>
    </dgm:pt>
    <dgm:pt modelId="{82D8FC0B-BF2D-40D0-8601-CFE56FD67B92}">
      <dgm:prSet phldrT="[Text]"/>
      <dgm:spPr/>
      <dgm:t>
        <a:bodyPr/>
        <a:lstStyle/>
        <a:p>
          <a:r>
            <a:rPr lang="en-US"/>
            <a:t>Date</a:t>
          </a:r>
        </a:p>
      </dgm:t>
    </dgm:pt>
    <dgm:pt modelId="{3F6E66F8-3F0A-4E92-84F6-1A9E7ED94FBF}" type="parTrans" cxnId="{8DAA4B39-AF8F-4F9A-90C7-8D44C750DA96}">
      <dgm:prSet/>
      <dgm:spPr/>
      <dgm:t>
        <a:bodyPr/>
        <a:lstStyle/>
        <a:p>
          <a:endParaRPr lang="en-US"/>
        </a:p>
      </dgm:t>
    </dgm:pt>
    <dgm:pt modelId="{020A973A-613B-4F38-9A1E-085548B6DF68}" type="sibTrans" cxnId="{8DAA4B39-AF8F-4F9A-90C7-8D44C750DA96}">
      <dgm:prSet/>
      <dgm:spPr/>
      <dgm:t>
        <a:bodyPr/>
        <a:lstStyle/>
        <a:p>
          <a:endParaRPr lang="en-US"/>
        </a:p>
      </dgm:t>
    </dgm:pt>
    <dgm:pt modelId="{E8D8B103-69EC-4511-8358-B6CC928047DB}">
      <dgm:prSet phldrT="[Text]"/>
      <dgm:spPr/>
      <dgm:t>
        <a:bodyPr/>
        <a:lstStyle/>
        <a:p>
          <a:r>
            <a:rPr lang="en-US"/>
            <a:t>Date</a:t>
          </a:r>
        </a:p>
      </dgm:t>
    </dgm:pt>
    <dgm:pt modelId="{1D637EAC-CE50-46EA-AF5F-9FB480601BFE}" type="parTrans" cxnId="{EDABE1D7-6258-4908-B8B9-20F990FF78F7}">
      <dgm:prSet/>
      <dgm:spPr/>
      <dgm:t>
        <a:bodyPr/>
        <a:lstStyle/>
        <a:p>
          <a:endParaRPr lang="en-US"/>
        </a:p>
      </dgm:t>
    </dgm:pt>
    <dgm:pt modelId="{50AADD8D-53DE-40A4-9EDE-515AFE7CDEB8}" type="sibTrans" cxnId="{EDABE1D7-6258-4908-B8B9-20F990FF78F7}">
      <dgm:prSet/>
      <dgm:spPr/>
      <dgm:t>
        <a:bodyPr/>
        <a:lstStyle/>
        <a:p>
          <a:endParaRPr lang="en-US"/>
        </a:p>
      </dgm:t>
    </dgm:pt>
    <dgm:pt modelId="{2B0D741D-EB87-4383-BCA6-9A64848CD872}">
      <dgm:prSet phldrT="[Text]"/>
      <dgm:spPr/>
      <dgm:t>
        <a:bodyPr/>
        <a:lstStyle/>
        <a:p>
          <a:r>
            <a:rPr lang="en-US"/>
            <a:t>Date</a:t>
          </a:r>
        </a:p>
      </dgm:t>
    </dgm:pt>
    <dgm:pt modelId="{D7AE170C-5D08-45BE-B66C-ADCCEA2B6070}" type="parTrans" cxnId="{B20B877B-28D3-4AE4-B151-2E6BB83A2BAF}">
      <dgm:prSet/>
      <dgm:spPr/>
      <dgm:t>
        <a:bodyPr/>
        <a:lstStyle/>
        <a:p>
          <a:endParaRPr lang="en-US"/>
        </a:p>
      </dgm:t>
    </dgm:pt>
    <dgm:pt modelId="{C9E91C8C-F01A-4A22-961D-58CB0B96BE74}" type="sibTrans" cxnId="{B20B877B-28D3-4AE4-B151-2E6BB83A2BAF}">
      <dgm:prSet/>
      <dgm:spPr/>
      <dgm:t>
        <a:bodyPr/>
        <a:lstStyle/>
        <a:p>
          <a:endParaRPr lang="en-US"/>
        </a:p>
      </dgm:t>
    </dgm:pt>
    <dgm:pt modelId="{67A02677-135E-4B0F-BC35-8E5F1E51F9A6}">
      <dgm:prSet phldrT="[Text]"/>
      <dgm:spPr/>
      <dgm:t>
        <a:bodyPr/>
        <a:lstStyle/>
        <a:p>
          <a:r>
            <a:rPr lang="en-US"/>
            <a:t>Date</a:t>
          </a:r>
        </a:p>
      </dgm:t>
    </dgm:pt>
    <dgm:pt modelId="{ECA723FB-08BB-4F59-8B80-29F6E90B7D83}" type="parTrans" cxnId="{71DF218E-037B-4DC0-A6DE-BE09006DC683}">
      <dgm:prSet/>
      <dgm:spPr/>
      <dgm:t>
        <a:bodyPr/>
        <a:lstStyle/>
        <a:p>
          <a:endParaRPr lang="en-US"/>
        </a:p>
      </dgm:t>
    </dgm:pt>
    <dgm:pt modelId="{5114D3EC-BCB3-4290-900A-CD5F9605A204}" type="sibTrans" cxnId="{71DF218E-037B-4DC0-A6DE-BE09006DC683}">
      <dgm:prSet/>
      <dgm:spPr/>
      <dgm:t>
        <a:bodyPr/>
        <a:lstStyle/>
        <a:p>
          <a:endParaRPr lang="en-US"/>
        </a:p>
      </dgm:t>
    </dgm:pt>
    <dgm:pt modelId="{03C1E04F-85F6-40B3-A0F3-213FB8AE107E}" type="pres">
      <dgm:prSet presAssocID="{4E91585B-FD9B-4FDC-940E-F16B188611DF}" presName="Name0" presStyleCnt="0">
        <dgm:presLayoutVars>
          <dgm:dir/>
          <dgm:resizeHandles val="exact"/>
        </dgm:presLayoutVars>
      </dgm:prSet>
      <dgm:spPr/>
    </dgm:pt>
    <dgm:pt modelId="{A5DD43A9-1DAF-4AF8-B93F-002231B340F4}" type="pres">
      <dgm:prSet presAssocID="{3D196BA1-8327-42F7-B9E5-87D503CB93F4}" presName="composite" presStyleCnt="0"/>
      <dgm:spPr/>
    </dgm:pt>
    <dgm:pt modelId="{F1B29D40-6158-4812-B2C1-953BF9959822}" type="pres">
      <dgm:prSet presAssocID="{3D196BA1-8327-42F7-B9E5-87D503CB93F4}" presName="bgChev" presStyleLbl="node1" presStyleIdx="0" presStyleCnt="4"/>
      <dgm:spPr/>
    </dgm:pt>
    <dgm:pt modelId="{73A53A56-C7DC-4AAC-A87E-DB3D1036D1EE}" type="pres">
      <dgm:prSet presAssocID="{3D196BA1-8327-42F7-B9E5-87D503CB93F4}" presName="txNode" presStyleLbl="fgAcc1" presStyleIdx="0" presStyleCnt="4">
        <dgm:presLayoutVars>
          <dgm:bulletEnabled val="1"/>
        </dgm:presLayoutVars>
      </dgm:prSet>
      <dgm:spPr/>
    </dgm:pt>
    <dgm:pt modelId="{8B17F3B4-600A-4CE5-A22F-67422DEA3775}" type="pres">
      <dgm:prSet presAssocID="{2F8CDDFD-859D-49A6-83DB-88370576A339}" presName="compositeSpace" presStyleCnt="0"/>
      <dgm:spPr/>
    </dgm:pt>
    <dgm:pt modelId="{269B63CB-5ED7-42FC-B24E-49B9E6479AD2}" type="pres">
      <dgm:prSet presAssocID="{4C944641-FCF5-4AD8-B261-60AA0024A79E}" presName="composite" presStyleCnt="0"/>
      <dgm:spPr/>
    </dgm:pt>
    <dgm:pt modelId="{A33B6407-611A-47C1-8F11-11F4B43E3BA6}" type="pres">
      <dgm:prSet presAssocID="{4C944641-FCF5-4AD8-B261-60AA0024A79E}" presName="bgChev" presStyleLbl="node1" presStyleIdx="1" presStyleCnt="4"/>
      <dgm:spPr/>
    </dgm:pt>
    <dgm:pt modelId="{A9EA7C76-27AE-4735-BCE5-63AC65591A0F}" type="pres">
      <dgm:prSet presAssocID="{4C944641-FCF5-4AD8-B261-60AA0024A79E}" presName="txNode" presStyleLbl="fgAcc1" presStyleIdx="1" presStyleCnt="4">
        <dgm:presLayoutVars>
          <dgm:bulletEnabled val="1"/>
        </dgm:presLayoutVars>
      </dgm:prSet>
      <dgm:spPr/>
    </dgm:pt>
    <dgm:pt modelId="{295420C1-1D20-4824-A2A2-917C15D92A2B}" type="pres">
      <dgm:prSet presAssocID="{FCC9CB30-198F-41E6-B00A-25E93E3DC839}" presName="compositeSpace" presStyleCnt="0"/>
      <dgm:spPr/>
    </dgm:pt>
    <dgm:pt modelId="{48E6F5D5-9146-43D5-BB44-65B9F611FA24}" type="pres">
      <dgm:prSet presAssocID="{F8FB1AE1-7950-4301-88C4-3D45B2DAEABD}" presName="composite" presStyleCnt="0"/>
      <dgm:spPr/>
    </dgm:pt>
    <dgm:pt modelId="{8A97269C-C120-4B0D-8241-794015A53C15}" type="pres">
      <dgm:prSet presAssocID="{F8FB1AE1-7950-4301-88C4-3D45B2DAEABD}" presName="bgChev" presStyleLbl="node1" presStyleIdx="2" presStyleCnt="4"/>
      <dgm:spPr/>
    </dgm:pt>
    <dgm:pt modelId="{3287C711-09C1-47F4-9A59-F2DE2A83CBA5}" type="pres">
      <dgm:prSet presAssocID="{F8FB1AE1-7950-4301-88C4-3D45B2DAEABD}" presName="txNode" presStyleLbl="fgAcc1" presStyleIdx="2" presStyleCnt="4">
        <dgm:presLayoutVars>
          <dgm:bulletEnabled val="1"/>
        </dgm:presLayoutVars>
      </dgm:prSet>
      <dgm:spPr/>
    </dgm:pt>
    <dgm:pt modelId="{7662593A-0DBA-4DD1-9B80-A9CDE3EEA36F}" type="pres">
      <dgm:prSet presAssocID="{1995DAFA-2969-47AE-BAD4-7226AF43A4A9}" presName="compositeSpace" presStyleCnt="0"/>
      <dgm:spPr/>
    </dgm:pt>
    <dgm:pt modelId="{8EC6BC53-5DB8-4769-9D7D-706542416C7F}" type="pres">
      <dgm:prSet presAssocID="{B7F213D6-AC1C-4269-8455-91A2A9931F05}" presName="composite" presStyleCnt="0"/>
      <dgm:spPr/>
    </dgm:pt>
    <dgm:pt modelId="{2E5F26DE-5046-425E-8CE5-81AABA87F06B}" type="pres">
      <dgm:prSet presAssocID="{B7F213D6-AC1C-4269-8455-91A2A9931F05}" presName="bgChev" presStyleLbl="node1" presStyleIdx="3" presStyleCnt="4"/>
      <dgm:spPr/>
    </dgm:pt>
    <dgm:pt modelId="{6A304773-9EB8-4E73-8888-D75C2036D148}" type="pres">
      <dgm:prSet presAssocID="{B7F213D6-AC1C-4269-8455-91A2A9931F05}" presName="txNode" presStyleLbl="fgAcc1" presStyleIdx="3" presStyleCnt="4">
        <dgm:presLayoutVars>
          <dgm:bulletEnabled val="1"/>
        </dgm:presLayoutVars>
      </dgm:prSet>
      <dgm:spPr/>
    </dgm:pt>
  </dgm:ptLst>
  <dgm:cxnLst>
    <dgm:cxn modelId="{49389629-C342-4310-974D-8F29AC80DB4A}" type="presOf" srcId="{F8FB1AE1-7950-4301-88C4-3D45B2DAEABD}" destId="{3287C711-09C1-47F4-9A59-F2DE2A83CBA5}" srcOrd="0" destOrd="0" presId="urn:microsoft.com/office/officeart/2005/8/layout/chevronAccent+Icon"/>
    <dgm:cxn modelId="{2029BA2A-2457-4A98-99FA-B61D86B6DFC0}" srcId="{4E91585B-FD9B-4FDC-940E-F16B188611DF}" destId="{B7F213D6-AC1C-4269-8455-91A2A9931F05}" srcOrd="3" destOrd="0" parTransId="{3D956855-F314-45DD-A7E4-9DA3886AB7CC}" sibTransId="{D614A336-5FF3-4391-AE65-C801E6B1982D}"/>
    <dgm:cxn modelId="{42307F2D-F814-465A-A0FC-18F165DDDF27}" type="presOf" srcId="{2B0D741D-EB87-4383-BCA6-9A64848CD872}" destId="{3287C711-09C1-47F4-9A59-F2DE2A83CBA5}" srcOrd="0" destOrd="1" presId="urn:microsoft.com/office/officeart/2005/8/layout/chevronAccent+Icon"/>
    <dgm:cxn modelId="{ACFD0A30-8F4E-4F8F-83BD-6B1071B359A6}" type="presOf" srcId="{67A02677-135E-4B0F-BC35-8E5F1E51F9A6}" destId="{6A304773-9EB8-4E73-8888-D75C2036D148}" srcOrd="0" destOrd="1" presId="urn:microsoft.com/office/officeart/2005/8/layout/chevronAccent+Icon"/>
    <dgm:cxn modelId="{8DAA4B39-AF8F-4F9A-90C7-8D44C750DA96}" srcId="{3D196BA1-8327-42F7-B9E5-87D503CB93F4}" destId="{82D8FC0B-BF2D-40D0-8601-CFE56FD67B92}" srcOrd="0" destOrd="0" parTransId="{3F6E66F8-3F0A-4E92-84F6-1A9E7ED94FBF}" sibTransId="{020A973A-613B-4F38-9A1E-085548B6DF68}"/>
    <dgm:cxn modelId="{D14BB740-54F2-4206-9DB4-DD9C51FF3ABE}" type="presOf" srcId="{4C944641-FCF5-4AD8-B261-60AA0024A79E}" destId="{A9EA7C76-27AE-4735-BCE5-63AC65591A0F}" srcOrd="0" destOrd="0" presId="urn:microsoft.com/office/officeart/2005/8/layout/chevronAccent+Icon"/>
    <dgm:cxn modelId="{3034C04C-4B99-4452-89EF-B3C28EEE5939}" srcId="{4E91585B-FD9B-4FDC-940E-F16B188611DF}" destId="{3D196BA1-8327-42F7-B9E5-87D503CB93F4}" srcOrd="0" destOrd="0" parTransId="{A2507B0B-8670-490A-A262-42446148EFC1}" sibTransId="{2F8CDDFD-859D-49A6-83DB-88370576A339}"/>
    <dgm:cxn modelId="{B20B877B-28D3-4AE4-B151-2E6BB83A2BAF}" srcId="{F8FB1AE1-7950-4301-88C4-3D45B2DAEABD}" destId="{2B0D741D-EB87-4383-BCA6-9A64848CD872}" srcOrd="0" destOrd="0" parTransId="{D7AE170C-5D08-45BE-B66C-ADCCEA2B6070}" sibTransId="{C9E91C8C-F01A-4A22-961D-58CB0B96BE74}"/>
    <dgm:cxn modelId="{71DF218E-037B-4DC0-A6DE-BE09006DC683}" srcId="{B7F213D6-AC1C-4269-8455-91A2A9931F05}" destId="{67A02677-135E-4B0F-BC35-8E5F1E51F9A6}" srcOrd="0" destOrd="0" parTransId="{ECA723FB-08BB-4F59-8B80-29F6E90B7D83}" sibTransId="{5114D3EC-BCB3-4290-900A-CD5F9605A204}"/>
    <dgm:cxn modelId="{0ED7A59D-F571-4C70-BC73-16374553CA58}" type="presOf" srcId="{E8D8B103-69EC-4511-8358-B6CC928047DB}" destId="{A9EA7C76-27AE-4735-BCE5-63AC65591A0F}" srcOrd="0" destOrd="1" presId="urn:microsoft.com/office/officeart/2005/8/layout/chevronAccent+Icon"/>
    <dgm:cxn modelId="{977E16C2-B327-4A54-873C-9FB8292020C4}" srcId="{4E91585B-FD9B-4FDC-940E-F16B188611DF}" destId="{F8FB1AE1-7950-4301-88C4-3D45B2DAEABD}" srcOrd="2" destOrd="0" parTransId="{DE3B344A-4481-4A7F-BF08-FA41E5323599}" sibTransId="{1995DAFA-2969-47AE-BAD4-7226AF43A4A9}"/>
    <dgm:cxn modelId="{E28F99C8-4840-4803-9B93-FC60632C0406}" type="presOf" srcId="{82D8FC0B-BF2D-40D0-8601-CFE56FD67B92}" destId="{73A53A56-C7DC-4AAC-A87E-DB3D1036D1EE}" srcOrd="0" destOrd="1" presId="urn:microsoft.com/office/officeart/2005/8/layout/chevronAccent+Icon"/>
    <dgm:cxn modelId="{DA278ECD-ED39-4044-9E8D-6DE29F7C3FB3}" srcId="{4E91585B-FD9B-4FDC-940E-F16B188611DF}" destId="{4C944641-FCF5-4AD8-B261-60AA0024A79E}" srcOrd="1" destOrd="0" parTransId="{8E5E79D8-FB05-4739-B0F5-8BE6ED2F29C8}" sibTransId="{FCC9CB30-198F-41E6-B00A-25E93E3DC839}"/>
    <dgm:cxn modelId="{EDABE1D7-6258-4908-B8B9-20F990FF78F7}" srcId="{4C944641-FCF5-4AD8-B261-60AA0024A79E}" destId="{E8D8B103-69EC-4511-8358-B6CC928047DB}" srcOrd="0" destOrd="0" parTransId="{1D637EAC-CE50-46EA-AF5F-9FB480601BFE}" sibTransId="{50AADD8D-53DE-40A4-9EDE-515AFE7CDEB8}"/>
    <dgm:cxn modelId="{0BC418DD-0307-45EC-AB6B-3B765E27B354}" type="presOf" srcId="{4E91585B-FD9B-4FDC-940E-F16B188611DF}" destId="{03C1E04F-85F6-40B3-A0F3-213FB8AE107E}" srcOrd="0" destOrd="0" presId="urn:microsoft.com/office/officeart/2005/8/layout/chevronAccent+Icon"/>
    <dgm:cxn modelId="{9F9815ED-458E-4413-BBD9-5AA96F00EDA8}" type="presOf" srcId="{B7F213D6-AC1C-4269-8455-91A2A9931F05}" destId="{6A304773-9EB8-4E73-8888-D75C2036D148}" srcOrd="0" destOrd="0" presId="urn:microsoft.com/office/officeart/2005/8/layout/chevronAccent+Icon"/>
    <dgm:cxn modelId="{71E077FD-77A0-4218-96A2-232E48796826}" type="presOf" srcId="{3D196BA1-8327-42F7-B9E5-87D503CB93F4}" destId="{73A53A56-C7DC-4AAC-A87E-DB3D1036D1EE}" srcOrd="0" destOrd="0" presId="urn:microsoft.com/office/officeart/2005/8/layout/chevronAccent+Icon"/>
    <dgm:cxn modelId="{7681925B-DCA2-4235-8C1F-A2F47F135D4F}" type="presParOf" srcId="{03C1E04F-85F6-40B3-A0F3-213FB8AE107E}" destId="{A5DD43A9-1DAF-4AF8-B93F-002231B340F4}" srcOrd="0" destOrd="0" presId="urn:microsoft.com/office/officeart/2005/8/layout/chevronAccent+Icon"/>
    <dgm:cxn modelId="{453433A2-52BB-45E6-865E-7A9A56B82E23}" type="presParOf" srcId="{A5DD43A9-1DAF-4AF8-B93F-002231B340F4}" destId="{F1B29D40-6158-4812-B2C1-953BF9959822}" srcOrd="0" destOrd="0" presId="urn:microsoft.com/office/officeart/2005/8/layout/chevronAccent+Icon"/>
    <dgm:cxn modelId="{F180A7DD-2C03-41A3-A5C5-5C481A8399EF}" type="presParOf" srcId="{A5DD43A9-1DAF-4AF8-B93F-002231B340F4}" destId="{73A53A56-C7DC-4AAC-A87E-DB3D1036D1EE}" srcOrd="1" destOrd="0" presId="urn:microsoft.com/office/officeart/2005/8/layout/chevronAccent+Icon"/>
    <dgm:cxn modelId="{0DA8E18B-F11E-4A77-82F2-C0F1F4C03787}" type="presParOf" srcId="{03C1E04F-85F6-40B3-A0F3-213FB8AE107E}" destId="{8B17F3B4-600A-4CE5-A22F-67422DEA3775}" srcOrd="1" destOrd="0" presId="urn:microsoft.com/office/officeart/2005/8/layout/chevronAccent+Icon"/>
    <dgm:cxn modelId="{C21E9893-34E4-4D6D-98A5-8EC0F1967E97}" type="presParOf" srcId="{03C1E04F-85F6-40B3-A0F3-213FB8AE107E}" destId="{269B63CB-5ED7-42FC-B24E-49B9E6479AD2}" srcOrd="2" destOrd="0" presId="urn:microsoft.com/office/officeart/2005/8/layout/chevronAccent+Icon"/>
    <dgm:cxn modelId="{30FF3382-49D7-4ED7-9ED2-5AA086A4D125}" type="presParOf" srcId="{269B63CB-5ED7-42FC-B24E-49B9E6479AD2}" destId="{A33B6407-611A-47C1-8F11-11F4B43E3BA6}" srcOrd="0" destOrd="0" presId="urn:microsoft.com/office/officeart/2005/8/layout/chevronAccent+Icon"/>
    <dgm:cxn modelId="{FA6AB1F2-32EA-4966-BA56-E149FDFA4FE3}" type="presParOf" srcId="{269B63CB-5ED7-42FC-B24E-49B9E6479AD2}" destId="{A9EA7C76-27AE-4735-BCE5-63AC65591A0F}" srcOrd="1" destOrd="0" presId="urn:microsoft.com/office/officeart/2005/8/layout/chevronAccent+Icon"/>
    <dgm:cxn modelId="{86199E1D-32B0-4545-8D32-9FAA17A74BB6}" type="presParOf" srcId="{03C1E04F-85F6-40B3-A0F3-213FB8AE107E}" destId="{295420C1-1D20-4824-A2A2-917C15D92A2B}" srcOrd="3" destOrd="0" presId="urn:microsoft.com/office/officeart/2005/8/layout/chevronAccent+Icon"/>
    <dgm:cxn modelId="{5D7D548E-6BAA-4483-B4C1-0EF5273CDE10}" type="presParOf" srcId="{03C1E04F-85F6-40B3-A0F3-213FB8AE107E}" destId="{48E6F5D5-9146-43D5-BB44-65B9F611FA24}" srcOrd="4" destOrd="0" presId="urn:microsoft.com/office/officeart/2005/8/layout/chevronAccent+Icon"/>
    <dgm:cxn modelId="{C6CF56B4-6F63-478A-8B0A-DA7D61232231}" type="presParOf" srcId="{48E6F5D5-9146-43D5-BB44-65B9F611FA24}" destId="{8A97269C-C120-4B0D-8241-794015A53C15}" srcOrd="0" destOrd="0" presId="urn:microsoft.com/office/officeart/2005/8/layout/chevronAccent+Icon"/>
    <dgm:cxn modelId="{59C2EC51-7D1E-4035-9D89-FAD0AD345D67}" type="presParOf" srcId="{48E6F5D5-9146-43D5-BB44-65B9F611FA24}" destId="{3287C711-09C1-47F4-9A59-F2DE2A83CBA5}" srcOrd="1" destOrd="0" presId="urn:microsoft.com/office/officeart/2005/8/layout/chevronAccent+Icon"/>
    <dgm:cxn modelId="{6B85A956-80B8-4A01-8D80-01295DC3CAD2}" type="presParOf" srcId="{03C1E04F-85F6-40B3-A0F3-213FB8AE107E}" destId="{7662593A-0DBA-4DD1-9B80-A9CDE3EEA36F}" srcOrd="5" destOrd="0" presId="urn:microsoft.com/office/officeart/2005/8/layout/chevronAccent+Icon"/>
    <dgm:cxn modelId="{6F2A5FD8-6E1B-40FA-9282-17028E4FE322}" type="presParOf" srcId="{03C1E04F-85F6-40B3-A0F3-213FB8AE107E}" destId="{8EC6BC53-5DB8-4769-9D7D-706542416C7F}" srcOrd="6" destOrd="0" presId="urn:microsoft.com/office/officeart/2005/8/layout/chevronAccent+Icon"/>
    <dgm:cxn modelId="{DEAE862E-9917-429F-B265-F75A3161E95A}" type="presParOf" srcId="{8EC6BC53-5DB8-4769-9D7D-706542416C7F}" destId="{2E5F26DE-5046-425E-8CE5-81AABA87F06B}" srcOrd="0" destOrd="0" presId="urn:microsoft.com/office/officeart/2005/8/layout/chevronAccent+Icon"/>
    <dgm:cxn modelId="{DB84F00F-B337-457B-B919-2F8BC8676F97}" type="presParOf" srcId="{8EC6BC53-5DB8-4769-9D7D-706542416C7F}" destId="{6A304773-9EB8-4E73-8888-D75C2036D148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B29D40-6158-4812-B2C1-953BF9959822}">
      <dsp:nvSpPr>
        <dsp:cNvPr id="0" name=""/>
        <dsp:cNvSpPr/>
      </dsp:nvSpPr>
      <dsp:spPr>
        <a:xfrm>
          <a:off x="4448" y="1558672"/>
          <a:ext cx="2093586" cy="808124"/>
        </a:xfrm>
        <a:prstGeom prst="chevron">
          <a:avLst>
            <a:gd name="adj" fmla="val 4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A53A56-C7DC-4AAC-A87E-DB3D1036D1EE}">
      <dsp:nvSpPr>
        <dsp:cNvPr id="0" name=""/>
        <dsp:cNvSpPr/>
      </dsp:nvSpPr>
      <dsp:spPr>
        <a:xfrm>
          <a:off x="562737" y="1760703"/>
          <a:ext cx="1767917" cy="8081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Milestone 1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Date</a:t>
          </a:r>
        </a:p>
      </dsp:txBody>
      <dsp:txXfrm>
        <a:off x="586406" y="1784372"/>
        <a:ext cx="1720579" cy="760786"/>
      </dsp:txXfrm>
    </dsp:sp>
    <dsp:sp modelId="{A33B6407-611A-47C1-8F11-11F4B43E3BA6}">
      <dsp:nvSpPr>
        <dsp:cNvPr id="0" name=""/>
        <dsp:cNvSpPr/>
      </dsp:nvSpPr>
      <dsp:spPr>
        <a:xfrm>
          <a:off x="2395788" y="1558672"/>
          <a:ext cx="2093586" cy="808124"/>
        </a:xfrm>
        <a:prstGeom prst="chevron">
          <a:avLst>
            <a:gd name="adj" fmla="val 4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EA7C76-27AE-4735-BCE5-63AC65591A0F}">
      <dsp:nvSpPr>
        <dsp:cNvPr id="0" name=""/>
        <dsp:cNvSpPr/>
      </dsp:nvSpPr>
      <dsp:spPr>
        <a:xfrm>
          <a:off x="2954078" y="1760703"/>
          <a:ext cx="1767917" cy="8081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Milestone 2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Date</a:t>
          </a:r>
        </a:p>
      </dsp:txBody>
      <dsp:txXfrm>
        <a:off x="2977747" y="1784372"/>
        <a:ext cx="1720579" cy="760786"/>
      </dsp:txXfrm>
    </dsp:sp>
    <dsp:sp modelId="{8A97269C-C120-4B0D-8241-794015A53C15}">
      <dsp:nvSpPr>
        <dsp:cNvPr id="0" name=""/>
        <dsp:cNvSpPr/>
      </dsp:nvSpPr>
      <dsp:spPr>
        <a:xfrm>
          <a:off x="4787129" y="1558672"/>
          <a:ext cx="2093586" cy="808124"/>
        </a:xfrm>
        <a:prstGeom prst="chevron">
          <a:avLst>
            <a:gd name="adj" fmla="val 4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87C711-09C1-47F4-9A59-F2DE2A83CBA5}">
      <dsp:nvSpPr>
        <dsp:cNvPr id="0" name=""/>
        <dsp:cNvSpPr/>
      </dsp:nvSpPr>
      <dsp:spPr>
        <a:xfrm>
          <a:off x="5345419" y="1760703"/>
          <a:ext cx="1767917" cy="8081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Milestone 3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Date</a:t>
          </a:r>
        </a:p>
      </dsp:txBody>
      <dsp:txXfrm>
        <a:off x="5369088" y="1784372"/>
        <a:ext cx="1720579" cy="760786"/>
      </dsp:txXfrm>
    </dsp:sp>
    <dsp:sp modelId="{2E5F26DE-5046-425E-8CE5-81AABA87F06B}">
      <dsp:nvSpPr>
        <dsp:cNvPr id="0" name=""/>
        <dsp:cNvSpPr/>
      </dsp:nvSpPr>
      <dsp:spPr>
        <a:xfrm>
          <a:off x="7178470" y="1558672"/>
          <a:ext cx="2093586" cy="808124"/>
        </a:xfrm>
        <a:prstGeom prst="chevron">
          <a:avLst>
            <a:gd name="adj" fmla="val 4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304773-9EB8-4E73-8888-D75C2036D148}">
      <dsp:nvSpPr>
        <dsp:cNvPr id="0" name=""/>
        <dsp:cNvSpPr/>
      </dsp:nvSpPr>
      <dsp:spPr>
        <a:xfrm>
          <a:off x="7736759" y="1760703"/>
          <a:ext cx="1767917" cy="8081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Milestone 4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Date</a:t>
          </a:r>
        </a:p>
      </dsp:txBody>
      <dsp:txXfrm>
        <a:off x="7760428" y="1784372"/>
        <a:ext cx="1720579" cy="760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627" cy="46657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172" y="0"/>
            <a:ext cx="3037627" cy="46657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3807EA7C-9BA2-4583-B371-877E41DCFBD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2"/>
            <a:ext cx="3037627" cy="46657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172" y="8829822"/>
            <a:ext cx="3037627" cy="46657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A3308C08-D341-475F-925A-C203ED344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370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627" cy="46657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172" y="0"/>
            <a:ext cx="3037627" cy="46657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45D56585-1C36-41D2-B7A6-96ED273438B1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61" y="4474033"/>
            <a:ext cx="5607679" cy="3660718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822"/>
            <a:ext cx="3037627" cy="46657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172" y="8829822"/>
            <a:ext cx="3037627" cy="46657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0CB7BC5C-3BB7-4EC4-A0D8-10D9A6DBD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082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sz="1200" b="0" i="1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085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At Risk – does include progress report campaign (normal ranges from 5-20% of total ad hoc)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Graduated students – looks accurate (perhaps too new to have graduated)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Persistence metrics: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Graduated students - 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 2020 enrollment is ongoing so retention will improve – </a:t>
            </a:r>
            <a:r>
              <a:rPr lang="en-US" sz="1200" b="1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re-pull closer to start of semester</a:t>
            </a:r>
          </a:p>
          <a:p>
            <a:endParaRPr lang="en-US" sz="1200" b="1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1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Impact highlights</a:t>
            </a:r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 – Fall enrolled population ~13,000 and met with 11,000 either fall or spring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86% = anyone who was enrolled in fall or spring had an appointment in Navigate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649 students – own analysis – includes all campaigns (not appointments outside of campaign) – anyone who attended appointment </a:t>
            </a:r>
            <a:endParaRPr lang="en-US" sz="1200" b="1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err="1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Watchlists</a:t>
            </a:r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: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Fall2019 APT Fa19-Sp20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Fall2019 NO APT Fa19-Sp20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Met with 11,358 students your Fall2019 enrolled student population is 13,080 = 86%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UHD Average 43% is across all years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2396 students attended appt campaign in Fall 19. Had no interventions took place, those students would have persisted at 71.1% (Persistence to Spring 2020 of those who did not attend the appointment) 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[2396*.711= 1703 students who would have been retained without interventions] 2353 (actual students retained-1703=649 additional students retained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649*6026 = 3,913,550 dollars in tuition revenue retained due to appointment campaigns.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4803AB-2594-4B0A-8DC3-A3880FE863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2337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At Risk – does include progress report campaign (normal ranges from 5-20% of total ad hoc)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Graduated students – looks accurate (perhaps too new to have graduated)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Persistence metrics: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Graduated students - 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 2020 enrollment is ongoing so retention will improve – </a:t>
            </a:r>
            <a:r>
              <a:rPr lang="en-US" sz="1200" b="1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re-pull closer to start of semester</a:t>
            </a:r>
          </a:p>
          <a:p>
            <a:endParaRPr lang="en-US" sz="1200" b="1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1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Impact highlights</a:t>
            </a:r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 – Fall enrolled population ~13,000 and met with 11,000 either fall or spring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86% = anyone who was enrolled in fall or spring had an appointment in Navigate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649 students – own analysis – includes all campaigns (not appointments outside of campaign) – anyone who attended appointment </a:t>
            </a:r>
            <a:endParaRPr lang="en-US" sz="1200" b="1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err="1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Watchlists</a:t>
            </a:r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: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Fall2019 APT Fa19-Sp20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Fall2019 NO APT Fa19-Sp20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Met with 11,358 students your Fall2019 enrolled student population is 13,080 = 86%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UHD Average 43% is across all years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2396 students attended appt campaign in Fall 19. Had no interventions took place, those students would have persisted at 71.1% (Persistence to Spring 2020 of those who did not attend the appointment) 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[2396*.711= 1703 students who would have been retained without interventions] 2353 (actual students retained-1703=649 additional students retained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649*6026 = 3,913,550 dollars in tuition revenue retained due to appointment campaigns.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4803AB-2594-4B0A-8DC3-A3880FE863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4959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At Risk – does include progress report campaign (normal ranges from 5-20% of total ad hoc)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Graduated students – looks accurate (perhaps too new to have graduated)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Persistence metrics: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Graduated students - 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 2020 enrollment is ongoing so retention will improve – </a:t>
            </a:r>
            <a:r>
              <a:rPr lang="en-US" sz="1200" b="1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re-pull closer to start of semester</a:t>
            </a:r>
          </a:p>
          <a:p>
            <a:endParaRPr lang="en-US" sz="1200" b="1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1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Impact highlights</a:t>
            </a:r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 – Fall enrolled population ~13,000 and met with 11,000 either fall or spring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86% = anyone who was enrolled in fall or spring had an appointment in Navigate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649 students – own analysis – includes all campaigns (not appointments outside of campaign) – anyone who attended appointment </a:t>
            </a:r>
            <a:endParaRPr lang="en-US" sz="1200" b="1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err="1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Watchlists</a:t>
            </a:r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: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Fall2019 APT Fa19-Sp20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Fall2019 NO APT Fa19-Sp20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Met with 11,358 students your Fall2019 enrolled student population is 13,080 = 86%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UHD Average 43% is across all years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2396 students attended appt campaign in Fall 19. Had no interventions took place, those students would have persisted at 71.1% (Persistence to Spring 2020 of those who did not attend the appointment) 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[2396*.711= 1703 students who would have been retained without interventions] 2353 (actual students retained-1703=649 additional students retained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649*6026 = 3,913,550 dollars in tuition revenue retained due to appointment campaigns.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4803AB-2594-4B0A-8DC3-A3880FE863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3887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At Risk – does include progress report campaign (normal ranges from 5-20% of total ad hoc)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Graduated students – looks accurate (perhaps too new to have graduated)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Persistence metrics: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Graduated students - 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 2020 enrollment is ongoing so retention will improve – </a:t>
            </a:r>
            <a:r>
              <a:rPr lang="en-US" sz="1200" b="1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re-pull closer to start of semester</a:t>
            </a:r>
          </a:p>
          <a:p>
            <a:endParaRPr lang="en-US" sz="1200" b="1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1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Impact highlights</a:t>
            </a:r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 – Fall enrolled population ~13,000 and met with 11,000 either fall or spring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86% = anyone who was enrolled in fall or spring had an appointment in Navigate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649 students – own analysis – includes all campaigns (not appointments outside of campaign) – anyone who attended appointment </a:t>
            </a:r>
            <a:endParaRPr lang="en-US" sz="1200" b="1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err="1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Watchlists</a:t>
            </a:r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: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Fall2019 APT Fa19-Sp20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Fall2019 NO APT Fa19-Sp20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Met with 11,358 students your Fall2019 enrolled student population is 13,080 = 86%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UHD Average 43% is across all years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2396 students attended appt campaign in Fall 19. Had no interventions took place, those students would have persisted at 71.1% (Persistence to Spring 2020 of those who did not attend the appointment) 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[2396*.711= 1703 students who would have been retained without interventions] 2353 (actual students retained-1703=649 additional students retained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649*6026 = 3,913,550 dollars in tuition revenue retained due to appointment campaigns.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4803AB-2594-4B0A-8DC3-A3880FE863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6147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At Risk – does include progress report campaign (normal ranges from 5-20% of total ad hoc)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Graduated students – looks accurate (perhaps too new to have graduated)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Persistence metrics: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Graduated students - 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 2020 enrollment is ongoing so retention will improve – </a:t>
            </a:r>
            <a:r>
              <a:rPr lang="en-US" sz="1200" b="1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re-pull closer to start of semester</a:t>
            </a:r>
          </a:p>
          <a:p>
            <a:endParaRPr lang="en-US" sz="1200" b="1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1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Impact highlights</a:t>
            </a:r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 – Fall enrolled population ~13,000 and met with 11,000 either fall or spring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86% = anyone who was enrolled in fall or spring had an appointment in Navigate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649 students – own analysis – includes all campaigns (not appointments outside of campaign) – anyone who attended appointment </a:t>
            </a:r>
            <a:endParaRPr lang="en-US" sz="1200" b="1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err="1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Watchlists</a:t>
            </a:r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: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Fall2019 APT Fa19-Sp20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Fall2019 NO APT Fa19-Sp20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Met with 11,358 students your Fall2019 enrolled student population is 13,080 = 86%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UHD Average 43% is across all years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2396 students attended appt campaign in Fall 19. Had no interventions took place, those students would have persisted at 71.1% (Persistence to Spring 2020 of those who did not attend the appointment) 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[2396*.711= 1703 students who would have been retained without interventions] 2353 (actual students retained-1703=649 additional students retained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649*6026 = 3,913,550 dollars in tuition revenue retained due to appointment campaigns.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4803AB-2594-4B0A-8DC3-A3880FE863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2321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At Risk – does include progress report campaign (normal ranges from 5-20% of total ad hoc)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Graduated students – looks accurate (perhaps too new to have graduated)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Persistence metrics: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Graduated students - 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 2020 enrollment is ongoing so retention will improve – </a:t>
            </a:r>
            <a:r>
              <a:rPr lang="en-US" sz="1200" b="1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re-pull closer to start of semester</a:t>
            </a:r>
          </a:p>
          <a:p>
            <a:endParaRPr lang="en-US" sz="1200" b="1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1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Impact highlights</a:t>
            </a:r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 – Fall enrolled population ~13,000 and met with 11,000 either fall or spring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86% = anyone who was enrolled in fall or spring had an appointment in Navigate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649 students – own analysis – includes all campaigns (not appointments outside of campaign) – anyone who attended appointment </a:t>
            </a:r>
            <a:endParaRPr lang="en-US" sz="1200" b="1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err="1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Watchlists</a:t>
            </a:r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: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Fall2019 APT Fa19-Sp20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Fall2019 NO APT Fa19-Sp20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Met with 11,358 students your Fall2019 enrolled student population is 13,080 = 86%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UHD Average 43% is across all years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2396 students attended appt campaign in Fall 19. Had no interventions took place, those students would have persisted at 71.1% (Persistence to Spring 2020 of those who did not attend the appointment) 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[2396*.711= 1703 students who would have been retained without interventions] 2353 (actual students retained-1703=649 additional students retained</a:t>
            </a:r>
          </a:p>
          <a:p>
            <a:r>
              <a:rPr lang="en-US" sz="12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649*6026 = 3,913,550 dollars in tuition revenue retained due to appointment campaigns.</a:t>
            </a:r>
          </a:p>
          <a:p>
            <a:endParaRPr lang="en-US"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4803AB-2594-4B0A-8DC3-A3880FE863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6227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At Risk – does include progress report campaign (normal ranges from 5-20% of total ad hoc)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Graduated students – looks accurate (perhaps too new to have graduated)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Persistence metrics: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Graduated students -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 2020 enrollment is ongoing so retention will improve – </a:t>
            </a:r>
            <a:r>
              <a:rPr lang="en-US" sz="1200" b="1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re-pull closer to start of semester</a:t>
            </a:r>
          </a:p>
          <a:p>
            <a:endParaRPr lang="en-US" sz="1200" b="1" i="0" u="none" strike="noStrike" kern="1200" baseline="0" dirty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Impact highlights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 – Fall enrolled population ~13,000 and met with 11,000 either fall or spring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86% = anyone who was enrolled in fall or spring had an appointment in Navigate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649 students – own analysis – includes all campaigns (not appointments outside of campaign) – anyone who attended appointment </a:t>
            </a:r>
            <a:endParaRPr lang="en-US" sz="1200" b="1" i="0" u="none" strike="noStrike" kern="1200" baseline="0" dirty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Watchlists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: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Fall2019 APT Fa19-Sp20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Fall2019 NO APT Fa19-Sp20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Met with 11,358 students your Fall2019 enrolled student population is 13,080 = 86%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UHD Average 43% is across all years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2396 students attended appt campaign in Fall 19. Had no interventions took place, those students would have persisted at 71.1% (Persistence to Spring 2020 of those who did not attend the appointment)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[2396*.711= 1703 students who would have been retained without interventions] 2353 (actual students retained-1703=649 additional students retained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649*6026 = 3,913,550 dollars in tuition revenue retained due to appointment campaigns.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4803AB-2594-4B0A-8DC3-A3880FE863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05937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At Risk – does include progress report campaign (normal ranges from 5-20% of total ad hoc)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Graduated students – looks accurate (perhaps too new to have graduated)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Persistence metrics: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Graduated students -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 2020 enrollment is ongoing so retention will improve – </a:t>
            </a:r>
            <a:r>
              <a:rPr lang="en-US" sz="1200" b="1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re-pull closer to start of semester</a:t>
            </a:r>
          </a:p>
          <a:p>
            <a:endParaRPr lang="en-US" sz="1200" b="1" i="0" u="none" strike="noStrike" kern="1200" baseline="0" dirty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Impact highlights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 – Fall enrolled population ~13,000 and met with 11,000 either fall or spring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86% = anyone who was enrolled in fall or spring had an appointment in Navigate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649 students – own analysis – includes all campaigns (not appointments outside of campaign) – anyone who attended appointment </a:t>
            </a:r>
            <a:endParaRPr lang="en-US" sz="1200" b="1" i="0" u="none" strike="noStrike" kern="1200" baseline="0" dirty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Watchlists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: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Fall2019 APT Fa19-Sp20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Fall2019 NO APT Fa19-Sp20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Met with 11,358 students your Fall2019 enrolled student population is 13,080 = 86%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UHD Average 43% is across all years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2396 students attended appt campaign in Fall 19. Had no interventions took place, those students would have persisted at 71.1% (Persistence to Spring 2020 of those who did not attend the appointment)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[2396*.711= 1703 students who would have been retained without interventions] 2353 (actual students retained-1703=649 additional students retained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rPr>
              <a:t>649*6026 = 3,913,550 dollars in tuition revenue retained due to appointment campaigns.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4803AB-2594-4B0A-8DC3-A3880FE8631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5873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138-7342-420A-8173-9775E141D413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88A4-AEB1-489D-BA0A-1ECA5BEBD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11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138-7342-420A-8173-9775E141D413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88A4-AEB1-489D-BA0A-1ECA5BEBD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68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138-7342-420A-8173-9775E141D413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88A4-AEB1-489D-BA0A-1ECA5BEBD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945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ader box - decorative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gray">
          <a:xfrm>
            <a:off x="3" y="1"/>
            <a:ext cx="12191998" cy="858830"/>
          </a:xfrm>
          <a:prstGeom prst="rect">
            <a:avLst/>
          </a:prstGeom>
          <a:solidFill>
            <a:schemeClr val="accent5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126786" tIns="63394" rIns="126786" bIns="6339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86"/>
          </a:p>
        </p:txBody>
      </p:sp>
      <p:grpSp>
        <p:nvGrpSpPr>
          <p:cNvPr id="2" name="Building - decorative">
            <a:extLst>
              <a:ext uri="{FF2B5EF4-FFF2-40B4-BE49-F238E27FC236}">
                <a16:creationId xmlns:a16="http://schemas.microsoft.com/office/drawing/2014/main" id="{0411916B-513C-4328-B806-924E9F6F8466}"/>
              </a:ext>
            </a:extLst>
          </p:cNvPr>
          <p:cNvGrpSpPr/>
          <p:nvPr userDrawn="1"/>
        </p:nvGrpSpPr>
        <p:grpSpPr>
          <a:xfrm>
            <a:off x="10659982" y="1"/>
            <a:ext cx="1429038" cy="858830"/>
            <a:chOff x="5596490" y="0"/>
            <a:chExt cx="750245" cy="601181"/>
          </a:xfrm>
          <a:solidFill>
            <a:schemeClr val="accent3"/>
          </a:solidFill>
        </p:grpSpPr>
        <p:sp>
          <p:nvSpPr>
            <p:cNvPr id="19" name="Building shape 1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gray">
            <a:xfrm>
              <a:off x="5888334" y="0"/>
              <a:ext cx="458401" cy="114262"/>
            </a:xfrm>
            <a:custGeom>
              <a:avLst/>
              <a:gdLst>
                <a:gd name="connsiteX0" fmla="*/ 283333 w 458401"/>
                <a:gd name="connsiteY0" fmla="*/ 0 h 114262"/>
                <a:gd name="connsiteX1" fmla="*/ 372260 w 458401"/>
                <a:gd name="connsiteY1" fmla="*/ 0 h 114262"/>
                <a:gd name="connsiteX2" fmla="*/ 393233 w 458401"/>
                <a:gd name="connsiteY2" fmla="*/ 16964 h 114262"/>
                <a:gd name="connsiteX3" fmla="*/ 413968 w 458401"/>
                <a:gd name="connsiteY3" fmla="*/ 38503 h 114262"/>
                <a:gd name="connsiteX4" fmla="*/ 431741 w 458401"/>
                <a:gd name="connsiteY4" fmla="*/ 61528 h 114262"/>
                <a:gd name="connsiteX5" fmla="*/ 447293 w 458401"/>
                <a:gd name="connsiteY5" fmla="*/ 87524 h 114262"/>
                <a:gd name="connsiteX6" fmla="*/ 458401 w 458401"/>
                <a:gd name="connsiteY6" fmla="*/ 114262 h 114262"/>
                <a:gd name="connsiteX7" fmla="*/ 402860 w 458401"/>
                <a:gd name="connsiteY7" fmla="*/ 89752 h 114262"/>
                <a:gd name="connsiteX8" fmla="*/ 391011 w 458401"/>
                <a:gd name="connsiteY8" fmla="*/ 74154 h 114262"/>
                <a:gd name="connsiteX9" fmla="*/ 377681 w 458401"/>
                <a:gd name="connsiteY9" fmla="*/ 57814 h 114262"/>
                <a:gd name="connsiteX10" fmla="*/ 362130 w 458401"/>
                <a:gd name="connsiteY10" fmla="*/ 43702 h 114262"/>
                <a:gd name="connsiteX11" fmla="*/ 345097 w 458401"/>
                <a:gd name="connsiteY11" fmla="*/ 28847 h 114262"/>
                <a:gd name="connsiteX12" fmla="*/ 325102 w 458401"/>
                <a:gd name="connsiteY12" fmla="*/ 16221 h 114262"/>
                <a:gd name="connsiteX13" fmla="*/ 303626 w 458401"/>
                <a:gd name="connsiteY13" fmla="*/ 6565 h 114262"/>
                <a:gd name="connsiteX14" fmla="*/ 85964 w 458401"/>
                <a:gd name="connsiteY14" fmla="*/ 0 h 114262"/>
                <a:gd name="connsiteX15" fmla="*/ 175637 w 458401"/>
                <a:gd name="connsiteY15" fmla="*/ 0 h 114262"/>
                <a:gd name="connsiteX16" fmla="*/ 154035 w 458401"/>
                <a:gd name="connsiteY16" fmla="*/ 6565 h 114262"/>
                <a:gd name="connsiteX17" fmla="*/ 131078 w 458401"/>
                <a:gd name="connsiteY17" fmla="*/ 18449 h 114262"/>
                <a:gd name="connsiteX18" fmla="*/ 108861 w 458401"/>
                <a:gd name="connsiteY18" fmla="*/ 31818 h 114262"/>
                <a:gd name="connsiteX19" fmla="*/ 88866 w 458401"/>
                <a:gd name="connsiteY19" fmla="*/ 48901 h 114262"/>
                <a:gd name="connsiteX20" fmla="*/ 71834 w 458401"/>
                <a:gd name="connsiteY20" fmla="*/ 66727 h 114262"/>
                <a:gd name="connsiteX21" fmla="*/ 56282 w 458401"/>
                <a:gd name="connsiteY21" fmla="*/ 88266 h 114262"/>
                <a:gd name="connsiteX22" fmla="*/ 0 w 458401"/>
                <a:gd name="connsiteY22" fmla="*/ 112777 h 114262"/>
                <a:gd name="connsiteX23" fmla="*/ 11109 w 458401"/>
                <a:gd name="connsiteY23" fmla="*/ 86038 h 114262"/>
                <a:gd name="connsiteX24" fmla="*/ 26660 w 458401"/>
                <a:gd name="connsiteY24" fmla="*/ 60785 h 114262"/>
                <a:gd name="connsiteX25" fmla="*/ 45174 w 458401"/>
                <a:gd name="connsiteY25" fmla="*/ 37018 h 114262"/>
                <a:gd name="connsiteX26" fmla="*/ 65909 w 458401"/>
                <a:gd name="connsiteY26" fmla="*/ 16221 h 114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458401" h="114262">
                  <a:moveTo>
                    <a:pt x="283333" y="0"/>
                  </a:moveTo>
                  <a:lnTo>
                    <a:pt x="372260" y="0"/>
                  </a:lnTo>
                  <a:lnTo>
                    <a:pt x="393233" y="16964"/>
                  </a:lnTo>
                  <a:lnTo>
                    <a:pt x="413968" y="38503"/>
                  </a:lnTo>
                  <a:lnTo>
                    <a:pt x="431741" y="61528"/>
                  </a:lnTo>
                  <a:lnTo>
                    <a:pt x="447293" y="87524"/>
                  </a:lnTo>
                  <a:lnTo>
                    <a:pt x="458401" y="114262"/>
                  </a:lnTo>
                  <a:lnTo>
                    <a:pt x="402860" y="89752"/>
                  </a:lnTo>
                  <a:lnTo>
                    <a:pt x="391011" y="74154"/>
                  </a:lnTo>
                  <a:lnTo>
                    <a:pt x="377681" y="57814"/>
                  </a:lnTo>
                  <a:lnTo>
                    <a:pt x="362130" y="43702"/>
                  </a:lnTo>
                  <a:lnTo>
                    <a:pt x="345097" y="28847"/>
                  </a:lnTo>
                  <a:lnTo>
                    <a:pt x="325102" y="16221"/>
                  </a:lnTo>
                  <a:lnTo>
                    <a:pt x="303626" y="6565"/>
                  </a:lnTo>
                  <a:close/>
                  <a:moveTo>
                    <a:pt x="85964" y="0"/>
                  </a:moveTo>
                  <a:lnTo>
                    <a:pt x="175637" y="0"/>
                  </a:lnTo>
                  <a:lnTo>
                    <a:pt x="154035" y="6565"/>
                  </a:lnTo>
                  <a:lnTo>
                    <a:pt x="131078" y="18449"/>
                  </a:lnTo>
                  <a:lnTo>
                    <a:pt x="108861" y="31818"/>
                  </a:lnTo>
                  <a:lnTo>
                    <a:pt x="88866" y="48901"/>
                  </a:lnTo>
                  <a:lnTo>
                    <a:pt x="71834" y="66727"/>
                  </a:lnTo>
                  <a:lnTo>
                    <a:pt x="56282" y="88266"/>
                  </a:lnTo>
                  <a:lnTo>
                    <a:pt x="0" y="112777"/>
                  </a:lnTo>
                  <a:lnTo>
                    <a:pt x="11109" y="86038"/>
                  </a:lnTo>
                  <a:lnTo>
                    <a:pt x="26660" y="60785"/>
                  </a:lnTo>
                  <a:lnTo>
                    <a:pt x="45174" y="37018"/>
                  </a:lnTo>
                  <a:lnTo>
                    <a:pt x="65909" y="1622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2496"/>
            </a:p>
          </p:txBody>
        </p:sp>
        <p:sp>
          <p:nvSpPr>
            <p:cNvPr id="7" name="Building shape 2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gray">
            <a:xfrm>
              <a:off x="5888334" y="63986"/>
              <a:ext cx="458401" cy="141958"/>
            </a:xfrm>
            <a:custGeom>
              <a:avLst/>
              <a:gdLst>
                <a:gd name="T0" fmla="*/ 309 w 619"/>
                <a:gd name="T1" fmla="*/ 0 h 192"/>
                <a:gd name="T2" fmla="*/ 619 w 619"/>
                <a:gd name="T3" fmla="*/ 136 h 192"/>
                <a:gd name="T4" fmla="*/ 619 w 619"/>
                <a:gd name="T5" fmla="*/ 192 h 192"/>
                <a:gd name="T6" fmla="*/ 309 w 619"/>
                <a:gd name="T7" fmla="*/ 56 h 192"/>
                <a:gd name="T8" fmla="*/ 0 w 619"/>
                <a:gd name="T9" fmla="*/ 192 h 192"/>
                <a:gd name="T10" fmla="*/ 0 w 619"/>
                <a:gd name="T11" fmla="*/ 136 h 192"/>
                <a:gd name="T12" fmla="*/ 309 w 619"/>
                <a:gd name="T13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9" h="192">
                  <a:moveTo>
                    <a:pt x="309" y="0"/>
                  </a:moveTo>
                  <a:lnTo>
                    <a:pt x="619" y="136"/>
                  </a:lnTo>
                  <a:lnTo>
                    <a:pt x="619" y="192"/>
                  </a:lnTo>
                  <a:lnTo>
                    <a:pt x="309" y="56"/>
                  </a:lnTo>
                  <a:lnTo>
                    <a:pt x="0" y="192"/>
                  </a:lnTo>
                  <a:lnTo>
                    <a:pt x="0" y="136"/>
                  </a:lnTo>
                  <a:lnTo>
                    <a:pt x="30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96"/>
            </a:p>
          </p:txBody>
        </p:sp>
        <p:sp>
          <p:nvSpPr>
            <p:cNvPr id="8" name="Building shape 3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888334" y="469154"/>
              <a:ext cx="458401" cy="38446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96"/>
            </a:p>
          </p:txBody>
        </p:sp>
        <p:sp>
          <p:nvSpPr>
            <p:cNvPr id="9" name="Building shape 4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163373" y="247346"/>
              <a:ext cx="47318" cy="17153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96"/>
            </a:p>
          </p:txBody>
        </p:sp>
        <p:sp>
          <p:nvSpPr>
            <p:cNvPr id="10" name="Building shape 5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027332" y="247346"/>
              <a:ext cx="44362" cy="17153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96"/>
            </a:p>
          </p:txBody>
        </p:sp>
        <p:sp>
          <p:nvSpPr>
            <p:cNvPr id="11" name="Building shape 6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888334" y="247346"/>
              <a:ext cx="47318" cy="17153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96"/>
            </a:p>
          </p:txBody>
        </p:sp>
        <p:sp>
          <p:nvSpPr>
            <p:cNvPr id="12" name="Building shape 7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299415" y="247346"/>
              <a:ext cx="47318" cy="171530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96"/>
            </a:p>
          </p:txBody>
        </p:sp>
        <p:sp>
          <p:nvSpPr>
            <p:cNvPr id="20" name="Building shape 8">
              <a:extLst>
                <a:ext uri="{FF2B5EF4-FFF2-40B4-BE49-F238E27FC236}">
                  <a16:creationId xmlns:a16="http://schemas.microsoft.com/office/drawing/2014/main" id="{D9E3C7B5-3FCF-4E6A-A488-60E8959A0ECA}"/>
                </a:ext>
              </a:extLst>
            </p:cNvPr>
            <p:cNvSpPr/>
            <p:nvPr userDrawn="1"/>
          </p:nvSpPr>
          <p:spPr bwMode="gray">
            <a:xfrm>
              <a:off x="5596490" y="0"/>
              <a:ext cx="202217" cy="601181"/>
            </a:xfrm>
            <a:custGeom>
              <a:avLst/>
              <a:gdLst>
                <a:gd name="connsiteX0" fmla="*/ 65744 w 202217"/>
                <a:gd name="connsiteY0" fmla="*/ 0 h 601181"/>
                <a:gd name="connsiteX1" fmla="*/ 109746 w 202217"/>
                <a:gd name="connsiteY1" fmla="*/ 0 h 601181"/>
                <a:gd name="connsiteX2" fmla="*/ 74734 w 202217"/>
                <a:gd name="connsiteY2" fmla="*/ 65770 h 601181"/>
                <a:gd name="connsiteX3" fmla="*/ 181051 w 202217"/>
                <a:gd name="connsiteY3" fmla="*/ 584089 h 601181"/>
                <a:gd name="connsiteX4" fmla="*/ 202217 w 202217"/>
                <a:gd name="connsiteY4" fmla="*/ 601181 h 601181"/>
                <a:gd name="connsiteX5" fmla="*/ 144931 w 202217"/>
                <a:gd name="connsiteY5" fmla="*/ 601181 h 601181"/>
                <a:gd name="connsiteX6" fmla="*/ 89496 w 202217"/>
                <a:gd name="connsiteY6" fmla="*/ 534792 h 601181"/>
                <a:gd name="connsiteX7" fmla="*/ 0 w 202217"/>
                <a:gd name="connsiteY7" fmla="*/ 245795 h 601181"/>
                <a:gd name="connsiteX8" fmla="*/ 41191 w 202217"/>
                <a:gd name="connsiteY8" fmla="*/ 44657 h 601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2217" h="601181">
                  <a:moveTo>
                    <a:pt x="65744" y="0"/>
                  </a:moveTo>
                  <a:lnTo>
                    <a:pt x="109746" y="0"/>
                  </a:lnTo>
                  <a:lnTo>
                    <a:pt x="74734" y="65770"/>
                  </a:lnTo>
                  <a:cubicBezTo>
                    <a:pt x="3855" y="238543"/>
                    <a:pt x="39295" y="443953"/>
                    <a:pt x="181051" y="584089"/>
                  </a:cubicBezTo>
                  <a:lnTo>
                    <a:pt x="202217" y="601181"/>
                  </a:lnTo>
                  <a:lnTo>
                    <a:pt x="144931" y="601181"/>
                  </a:lnTo>
                  <a:lnTo>
                    <a:pt x="89496" y="534792"/>
                  </a:lnTo>
                  <a:cubicBezTo>
                    <a:pt x="33015" y="452220"/>
                    <a:pt x="0" y="352741"/>
                    <a:pt x="0" y="245795"/>
                  </a:cubicBezTo>
                  <a:cubicBezTo>
                    <a:pt x="0" y="174498"/>
                    <a:pt x="14673" y="106520"/>
                    <a:pt x="41191" y="44657"/>
                  </a:cubicBezTo>
                  <a:close/>
                </a:path>
              </a:pathLst>
            </a:custGeom>
            <a:grpFill/>
            <a:ln w="1905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537667" rtl="0" eaLnBrk="1" latinLnBrk="0" hangingPunct="1">
                <a:defRPr sz="10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68834" algn="l" defTabSz="537667" rtl="0" eaLnBrk="1" latinLnBrk="0" hangingPunct="1">
                <a:defRPr sz="10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37667" algn="l" defTabSz="537667" rtl="0" eaLnBrk="1" latinLnBrk="0" hangingPunct="1">
                <a:defRPr sz="10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06501" algn="l" defTabSz="537667" rtl="0" eaLnBrk="1" latinLnBrk="0" hangingPunct="1">
                <a:defRPr sz="10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75334" algn="l" defTabSz="537667" rtl="0" eaLnBrk="1" latinLnBrk="0" hangingPunct="1">
                <a:defRPr sz="10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344168" algn="l" defTabSz="537667" rtl="0" eaLnBrk="1" latinLnBrk="0" hangingPunct="1">
                <a:defRPr sz="10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613002" algn="l" defTabSz="537667" rtl="0" eaLnBrk="1" latinLnBrk="0" hangingPunct="1">
                <a:defRPr sz="10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81835" algn="l" defTabSz="537667" rtl="0" eaLnBrk="1" latinLnBrk="0" hangingPunct="1">
                <a:defRPr sz="10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50669" algn="l" defTabSz="537667" rtl="0" eaLnBrk="1" latinLnBrk="0" hangingPunct="1">
                <a:defRPr sz="105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386"/>
            </a:p>
          </p:txBody>
        </p:sp>
      </p:grpSp>
      <p:cxnSp>
        <p:nvCxnSpPr>
          <p:cNvPr id="14" name="Header line - decorative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 bwMode="gray">
          <a:xfrm>
            <a:off x="0" y="876974"/>
            <a:ext cx="12192000" cy="0"/>
          </a:xfrm>
          <a:prstGeom prst="lin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miter lim="800000"/>
          </a:ln>
          <a:effectLst/>
        </p:spPr>
      </p:cxnSp>
      <p:sp>
        <p:nvSpPr>
          <p:cNvPr id="16" name="Top kicker"/>
          <p:cNvSpPr>
            <a:spLocks noGrp="1"/>
          </p:cNvSpPr>
          <p:nvPr userDrawn="1">
            <p:ph type="body" sz="quarter" idx="16" hasCustomPrompt="1"/>
          </p:nvPr>
        </p:nvSpPr>
        <p:spPr bwMode="gray">
          <a:xfrm>
            <a:off x="533703" y="142546"/>
            <a:ext cx="4876800" cy="175873"/>
          </a:xfrm>
        </p:spPr>
        <p:txBody>
          <a:bodyPr anchor="ctr" anchorCtr="0"/>
          <a:lstStyle>
            <a:lvl1pPr marL="0" indent="0">
              <a:spcBef>
                <a:spcPts val="0"/>
              </a:spcBef>
              <a:buNone/>
              <a:defRPr sz="1109">
                <a:solidFill>
                  <a:schemeClr val="bg1"/>
                </a:solidFill>
              </a:defRPr>
            </a:lvl1pPr>
            <a:lvl2pPr marL="158489" indent="0">
              <a:spcBef>
                <a:spcPts val="0"/>
              </a:spcBef>
              <a:buNone/>
              <a:defRPr sz="1109"/>
            </a:lvl2pPr>
            <a:lvl3pPr marL="316977" indent="0">
              <a:spcBef>
                <a:spcPts val="0"/>
              </a:spcBef>
              <a:buNone/>
              <a:defRPr sz="1109"/>
            </a:lvl3pPr>
            <a:lvl4pPr marL="475466" indent="0">
              <a:spcBef>
                <a:spcPts val="0"/>
              </a:spcBef>
              <a:buNone/>
              <a:defRPr sz="1109"/>
            </a:lvl4pPr>
            <a:lvl5pPr marL="633955" indent="0">
              <a:spcBef>
                <a:spcPts val="0"/>
              </a:spcBef>
              <a:buNone/>
              <a:defRPr sz="1109"/>
            </a:lvl5pPr>
          </a:lstStyle>
          <a:p>
            <a:pPr lvl="0"/>
            <a:r>
              <a:rPr lang="en-US"/>
              <a:t>Top Kicker – Verdana 8pt Regular, Title Case</a:t>
            </a:r>
          </a:p>
        </p:txBody>
      </p:sp>
      <p:sp>
        <p:nvSpPr>
          <p:cNvPr id="3" name="Slide title"/>
          <p:cNvSpPr>
            <a:spLocks noGrp="1"/>
          </p:cNvSpPr>
          <p:nvPr userDrawn="1">
            <p:ph type="title" hasCustomPrompt="1"/>
          </p:nvPr>
        </p:nvSpPr>
        <p:spPr bwMode="gray">
          <a:xfrm>
            <a:off x="533704" y="564595"/>
            <a:ext cx="9927771" cy="244411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Slide Title – Rockwell 18pt Regular, Title Case</a:t>
            </a:r>
          </a:p>
        </p:txBody>
      </p:sp>
      <p:sp>
        <p:nvSpPr>
          <p:cNvPr id="13" name="Slide subtitle"/>
          <p:cNvSpPr>
            <a:spLocks noGrp="1"/>
          </p:cNvSpPr>
          <p:nvPr userDrawn="1">
            <p:ph type="body" sz="quarter" idx="15" hasCustomPrompt="1"/>
          </p:nvPr>
        </p:nvSpPr>
        <p:spPr bwMode="gray">
          <a:xfrm>
            <a:off x="533706" y="939617"/>
            <a:ext cx="11129131" cy="26380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64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 sz="1664"/>
            </a:lvl2pPr>
            <a:lvl3pPr>
              <a:spcBef>
                <a:spcPts val="0"/>
              </a:spcBef>
              <a:defRPr sz="1664"/>
            </a:lvl3pPr>
            <a:lvl4pPr>
              <a:spcBef>
                <a:spcPts val="0"/>
              </a:spcBef>
              <a:defRPr sz="1664"/>
            </a:lvl4pPr>
            <a:lvl5pPr>
              <a:spcBef>
                <a:spcPts val="0"/>
              </a:spcBef>
              <a:defRPr sz="1664"/>
            </a:lvl5pPr>
          </a:lstStyle>
          <a:p>
            <a:pPr lvl="0"/>
            <a:r>
              <a:rPr lang="en-US"/>
              <a:t>Slide Subtitle – Verdana 12pt Regular, Title Case</a:t>
            </a:r>
          </a:p>
        </p:txBody>
      </p:sp>
      <p:sp>
        <p:nvSpPr>
          <p:cNvPr id="15" name="Footnote"/>
          <p:cNvSpPr>
            <a:spLocks noGrp="1"/>
          </p:cNvSpPr>
          <p:nvPr userDrawn="1">
            <p:ph type="body" sz="quarter" idx="19" hasCustomPrompt="1"/>
          </p:nvPr>
        </p:nvSpPr>
        <p:spPr bwMode="gray">
          <a:xfrm>
            <a:off x="1" y="6291178"/>
            <a:ext cx="3897531" cy="329760"/>
          </a:xfrm>
        </p:spPr>
        <p:txBody>
          <a:bodyPr lIns="64008" anchor="b" anchorCtr="0"/>
          <a:lstStyle>
            <a:lvl1pPr marL="158489" indent="-158489">
              <a:spcBef>
                <a:spcPts val="139"/>
              </a:spcBef>
              <a:buFont typeface="+mj-lt"/>
              <a:buAutoNum type="arabicParenR"/>
              <a:defRPr sz="694">
                <a:solidFill>
                  <a:schemeClr val="tx1"/>
                </a:solidFill>
              </a:defRPr>
            </a:lvl1pPr>
            <a:lvl2pPr>
              <a:spcBef>
                <a:spcPts val="277"/>
              </a:spcBef>
              <a:defRPr sz="694"/>
            </a:lvl2pPr>
            <a:lvl3pPr>
              <a:spcBef>
                <a:spcPts val="277"/>
              </a:spcBef>
              <a:defRPr sz="694"/>
            </a:lvl3pPr>
            <a:lvl4pPr>
              <a:spcBef>
                <a:spcPts val="277"/>
              </a:spcBef>
              <a:defRPr sz="694"/>
            </a:lvl4pPr>
            <a:lvl5pPr>
              <a:spcBef>
                <a:spcPts val="277"/>
              </a:spcBef>
              <a:defRPr sz="694"/>
            </a:lvl5pPr>
          </a:lstStyle>
          <a:p>
            <a:pPr lvl="0"/>
            <a:r>
              <a:rPr lang="en-US"/>
              <a:t>Click to add footnote. Numbers appear automatically (no additional space or tab needed). Use a period at the end of each footnote. Stretch box to the right as needed.</a:t>
            </a:r>
          </a:p>
        </p:txBody>
      </p:sp>
      <p:sp>
        <p:nvSpPr>
          <p:cNvPr id="22" name="Source - decorative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 bwMode="gray">
          <a:xfrm>
            <a:off x="7830964" y="6598186"/>
            <a:ext cx="4361036" cy="259815"/>
          </a:xfrm>
        </p:spPr>
        <p:txBody>
          <a:bodyPr rIns="64008" bIns="45720" anchor="b" anchorCtr="0"/>
          <a:lstStyle>
            <a:lvl1pPr marL="0" indent="0">
              <a:spcBef>
                <a:spcPts val="277"/>
              </a:spcBef>
              <a:buNone/>
              <a:defRPr sz="694">
                <a:solidFill>
                  <a:schemeClr val="tx1"/>
                </a:solidFill>
              </a:defRPr>
            </a:lvl1pPr>
            <a:lvl2pPr marL="158489" indent="0">
              <a:spcBef>
                <a:spcPts val="277"/>
              </a:spcBef>
              <a:buNone/>
              <a:defRPr sz="694"/>
            </a:lvl2pPr>
            <a:lvl3pPr marL="316977" indent="0">
              <a:spcBef>
                <a:spcPts val="277"/>
              </a:spcBef>
              <a:buNone/>
              <a:defRPr sz="694"/>
            </a:lvl3pPr>
            <a:lvl4pPr marL="475466" indent="0">
              <a:spcBef>
                <a:spcPts val="277"/>
              </a:spcBef>
              <a:buNone/>
              <a:defRPr sz="694"/>
            </a:lvl4pPr>
            <a:lvl5pPr marL="633955" indent="0">
              <a:spcBef>
                <a:spcPts val="277"/>
              </a:spcBef>
              <a:buNone/>
              <a:defRPr sz="694"/>
            </a:lvl5pPr>
          </a:lstStyle>
          <a:p>
            <a:pPr lvl="0"/>
            <a:r>
              <a:rPr lang="en-US"/>
              <a:t>Source: Click to add source. Use a single space after “Source:” and a period at the end of the source. Stretch box to the left as needed.</a:t>
            </a:r>
          </a:p>
        </p:txBody>
      </p:sp>
      <p:sp>
        <p:nvSpPr>
          <p:cNvPr id="18" name="Slide number - decorative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 bwMode="gray">
          <a:xfrm>
            <a:off x="11739759" y="634430"/>
            <a:ext cx="452242" cy="138628"/>
          </a:xfrm>
          <a:prstGeom prst="rect">
            <a:avLst/>
          </a:prstGeom>
          <a:solidFill>
            <a:schemeClr val="accent5"/>
          </a:solidFill>
        </p:spPr>
        <p:txBody>
          <a:bodyPr wrap="square" lIns="0" tIns="0" rIns="63394" bIns="0" rtlCol="0">
            <a:spAutoFit/>
          </a:bodyPr>
          <a:lstStyle/>
          <a:p>
            <a:pPr algn="r">
              <a:spcBef>
                <a:spcPts val="694"/>
              </a:spcBef>
            </a:pPr>
            <a:fld id="{11A0A082-46D1-4CDC-90AB-7FACAC0B3028}" type="slidenum">
              <a:rPr lang="en-US" sz="901" smtClean="0">
                <a:solidFill>
                  <a:schemeClr val="bg1"/>
                </a:solidFill>
                <a:latin typeface="+mj-lt"/>
              </a:rPr>
              <a:pPr algn="r">
                <a:spcBef>
                  <a:spcPts val="694"/>
                </a:spcBef>
              </a:pPr>
              <a:t>‹#›</a:t>
            </a:fld>
            <a:endParaRPr lang="en-US" sz="901">
              <a:solidFill>
                <a:schemeClr val="bg1"/>
              </a:solidFill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0774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138-7342-420A-8173-9775E141D413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88A4-AEB1-489D-BA0A-1ECA5BEBD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1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138-7342-420A-8173-9775E141D413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88A4-AEB1-489D-BA0A-1ECA5BEBD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76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138-7342-420A-8173-9775E141D413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88A4-AEB1-489D-BA0A-1ECA5BEBD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66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138-7342-420A-8173-9775E141D413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88A4-AEB1-489D-BA0A-1ECA5BEBD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138-7342-420A-8173-9775E141D413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88A4-AEB1-489D-BA0A-1ECA5BEBD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89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138-7342-420A-8173-9775E141D413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88A4-AEB1-489D-BA0A-1ECA5BEBD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746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138-7342-420A-8173-9775E141D413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88A4-AEB1-489D-BA0A-1ECA5BEBD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01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BF138-7342-420A-8173-9775E141D413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288A4-AEB1-489D-BA0A-1ECA5BEBD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78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BF138-7342-420A-8173-9775E141D413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288A4-AEB1-489D-BA0A-1ECA5BEBD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0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2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411" y="1400130"/>
            <a:ext cx="11699179" cy="287664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4800" b="1" spc="600">
                <a:solidFill>
                  <a:schemeClr val="accent1"/>
                </a:solidFill>
              </a:rPr>
              <a:t>Name of Project</a:t>
            </a:r>
            <a:br>
              <a:rPr lang="en-US" sz="4800" spc="600">
                <a:solidFill>
                  <a:schemeClr val="accent1"/>
                </a:solidFill>
              </a:rPr>
            </a:br>
            <a:r>
              <a:rPr lang="en-US" sz="4800" spc="600" err="1">
                <a:solidFill>
                  <a:schemeClr val="accent1"/>
                </a:solidFill>
              </a:rPr>
              <a:t>Project</a:t>
            </a:r>
            <a:r>
              <a:rPr lang="en-US" sz="4800" spc="600">
                <a:solidFill>
                  <a:schemeClr val="accent1"/>
                </a:solidFill>
              </a:rPr>
              <a:t> Kick-Off</a:t>
            </a:r>
            <a:endParaRPr lang="en-US" sz="4000" spc="60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689" y="5997811"/>
            <a:ext cx="3881901" cy="60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996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8245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/>
              <a:t> Next Steps: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94734" y="1476283"/>
            <a:ext cx="9509760" cy="4499644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Task</a:t>
            </a:r>
            <a:r>
              <a:rPr lang="en-US" dirty="0"/>
              <a:t> 1 </a:t>
            </a:r>
            <a:endParaRPr lang="en-US" dirty="0">
              <a:ea typeface="Verdana"/>
            </a:endParaRPr>
          </a:p>
          <a:p>
            <a:pPr>
              <a:lnSpc>
                <a:spcPct val="20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Task</a:t>
            </a:r>
            <a:r>
              <a:rPr lang="en-US" dirty="0"/>
              <a:t> 2</a:t>
            </a:r>
            <a:endParaRPr lang="en-US" dirty="0">
              <a:ea typeface="Verdana"/>
            </a:endParaRPr>
          </a:p>
          <a:p>
            <a:pPr>
              <a:lnSpc>
                <a:spcPct val="20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Task</a:t>
            </a:r>
            <a:r>
              <a:rPr lang="en-US" dirty="0"/>
              <a:t> 3</a:t>
            </a:r>
            <a:endParaRPr lang="en-US" dirty="0">
              <a:ea typeface="Verdana"/>
            </a:endParaRPr>
          </a:p>
          <a:p>
            <a:pPr>
              <a:lnSpc>
                <a:spcPct val="200000"/>
              </a:lnSpc>
            </a:pP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Task</a:t>
            </a:r>
            <a:r>
              <a:rPr lang="en-US" dirty="0"/>
              <a:t> 4</a:t>
            </a:r>
            <a:r>
              <a:rPr lang="en-US" sz="2400" dirty="0"/>
              <a:t>   </a:t>
            </a:r>
            <a:endParaRPr lang="en-US" sz="2400" dirty="0">
              <a:ea typeface="Verdana"/>
            </a:endParaRPr>
          </a:p>
          <a:p>
            <a:pPr marL="0" indent="0">
              <a:buNone/>
            </a:pP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58440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1"/>
            <a:ext cx="12192000" cy="8245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/>
              <a:t>Questions?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94734" y="1476283"/>
            <a:ext cx="9509760" cy="4127627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6A122638-405C-14FF-6B5B-EB554FE3A0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8478" y="1506994"/>
            <a:ext cx="8839199" cy="468517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9824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412" y="767940"/>
            <a:ext cx="10515600" cy="2852737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Project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840412" y="3913081"/>
            <a:ext cx="10515600" cy="1500187"/>
          </a:xfrm>
        </p:spPr>
        <p:txBody>
          <a:bodyPr/>
          <a:lstStyle/>
          <a:p>
            <a:pPr lvl="0"/>
            <a:r>
              <a:rPr lang="en-US"/>
              <a:t>Brief description of the project</a:t>
            </a:r>
          </a:p>
        </p:txBody>
      </p:sp>
    </p:spTree>
    <p:extLst>
      <p:ext uri="{BB962C8B-B14F-4D97-AF65-F5344CB8AC3E}">
        <p14:creationId xmlns:p14="http://schemas.microsoft.com/office/powerpoint/2010/main" val="408916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1"/>
            <a:ext cx="12192000" cy="8245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/>
              <a:t>Project Scope</a:t>
            </a:r>
          </a:p>
        </p:txBody>
      </p:sp>
      <p:sp>
        <p:nvSpPr>
          <p:cNvPr id="2" name="Rectangle 1"/>
          <p:cNvSpPr/>
          <p:nvPr/>
        </p:nvSpPr>
        <p:spPr>
          <a:xfrm>
            <a:off x="682752" y="1328928"/>
            <a:ext cx="8461248" cy="388317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Describe the work to be accomplished</a:t>
            </a:r>
            <a:endParaRPr lang="en-US" sz="2800" dirty="0">
              <a:ea typeface="Verdan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What’s the purpose or business need for this project?</a:t>
            </a:r>
            <a:endParaRPr lang="en-US" sz="2800" dirty="0">
              <a:ea typeface="Verdan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Is there a relationship to other projects?</a:t>
            </a:r>
            <a:endParaRPr lang="en-US" sz="2800" dirty="0">
              <a:ea typeface="Verdan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Who are the stakeholders?</a:t>
            </a:r>
            <a:endParaRPr lang="en-US" sz="2800" dirty="0">
              <a:ea typeface="Verdan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What work is out of scope for this project?</a:t>
            </a:r>
            <a:endParaRPr lang="en-US" sz="2800" dirty="0"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72582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1"/>
            <a:ext cx="12192000" cy="8245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2400" dirty="0"/>
              <a:t>Objectives and Goals 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0140" y="1570876"/>
            <a:ext cx="9509760" cy="4127627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Identify overall project objectives:</a:t>
            </a:r>
            <a:endParaRPr lang="en-US" dirty="0">
              <a:ea typeface="Verdana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Technical objectives</a:t>
            </a:r>
            <a:endParaRPr lang="en-US" dirty="0">
              <a:ea typeface="Verdana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ea typeface="Verdana"/>
              </a:rPr>
              <a:t>Functional objectives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Schedule objectives</a:t>
            </a:r>
            <a:endParaRPr lang="en-US" dirty="0">
              <a:ea typeface="Verdana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Cost objectives</a:t>
            </a:r>
            <a:endParaRPr lang="en-US" dirty="0">
              <a:ea typeface="Verdana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Special objectives</a:t>
            </a:r>
            <a:endParaRPr lang="en-US" dirty="0">
              <a:ea typeface="Verdana"/>
            </a:endParaRPr>
          </a:p>
          <a:p>
            <a:endParaRPr lang="en-US" dirty="0">
              <a:ea typeface="Verdana"/>
            </a:endParaRPr>
          </a:p>
          <a:p>
            <a:r>
              <a:rPr lang="en-US" dirty="0">
                <a:ea typeface="+mn-lt"/>
                <a:cs typeface="+mn-lt"/>
              </a:rPr>
              <a:t>Identify overall project </a:t>
            </a:r>
            <a:r>
              <a:rPr lang="en-US" dirty="0">
                <a:ea typeface="Verdana"/>
              </a:rPr>
              <a:t>goals</a:t>
            </a:r>
          </a:p>
        </p:txBody>
      </p:sp>
    </p:spTree>
    <p:extLst>
      <p:ext uri="{BB962C8B-B14F-4D97-AF65-F5344CB8AC3E}">
        <p14:creationId xmlns:p14="http://schemas.microsoft.com/office/powerpoint/2010/main" val="4074933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1"/>
            <a:ext cx="12192000" cy="8245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/>
              <a:t>Project Team Roles and Responsibilities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94734" y="1476283"/>
            <a:ext cx="9509760" cy="4127627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Identify the project team.</a:t>
            </a:r>
          </a:p>
          <a:p>
            <a:pPr lvl="1"/>
            <a:endParaRPr lang="en-US" dirty="0"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73085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 descr="Chevron Access Process diagram showing 4 milestones from left to right with bullet points inside each milestone box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135262"/>
              </p:ext>
            </p:extLst>
          </p:nvPr>
        </p:nvGraphicFramePr>
        <p:xfrm>
          <a:off x="1290067" y="1234005"/>
          <a:ext cx="9509125" cy="412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-1"/>
            <a:ext cx="12192000" cy="8245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2400" dirty="0"/>
              <a:t>Project Milestones</a:t>
            </a:r>
          </a:p>
        </p:txBody>
      </p:sp>
    </p:spTree>
    <p:extLst>
      <p:ext uri="{BB962C8B-B14F-4D97-AF65-F5344CB8AC3E}">
        <p14:creationId xmlns:p14="http://schemas.microsoft.com/office/powerpoint/2010/main" val="274425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1"/>
            <a:ext cx="12192000" cy="8245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/>
              <a:t>Deliverables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products or services will your project deliver?</a:t>
            </a:r>
          </a:p>
          <a:p>
            <a:r>
              <a:rPr lang="en-US" dirty="0"/>
              <a:t>Include client requirements</a:t>
            </a:r>
            <a:endParaRPr lang="en-US"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847338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1"/>
            <a:ext cx="12192000" cy="8245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/>
              <a:t>Success Factors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94734" y="1476283"/>
            <a:ext cx="9509760" cy="4127627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Identify elements that are key to the success of the project, such as:</a:t>
            </a:r>
          </a:p>
          <a:p>
            <a:endParaRPr lang="en-US" dirty="0"/>
          </a:p>
          <a:p>
            <a:pPr lvl="1"/>
            <a:r>
              <a:rPr lang="en-US" sz="2800" dirty="0"/>
              <a:t>Satisfied clients or stakeholders</a:t>
            </a:r>
            <a:endParaRPr lang="en-US" sz="2800">
              <a:ea typeface="Verdana"/>
            </a:endParaRPr>
          </a:p>
          <a:p>
            <a:pPr lvl="1"/>
            <a:r>
              <a:rPr lang="en-US" sz="2800" dirty="0"/>
              <a:t>Met project objectives</a:t>
            </a:r>
            <a:endParaRPr lang="en-US" sz="2800">
              <a:ea typeface="Verdana"/>
            </a:endParaRPr>
          </a:p>
          <a:p>
            <a:pPr lvl="1"/>
            <a:r>
              <a:rPr lang="en-US" sz="2800" dirty="0"/>
              <a:t>Completed within budget</a:t>
            </a:r>
            <a:endParaRPr lang="en-US" sz="2800">
              <a:ea typeface="Verdana"/>
            </a:endParaRPr>
          </a:p>
          <a:p>
            <a:pPr lvl="1"/>
            <a:r>
              <a:rPr lang="en-US" sz="2800" dirty="0"/>
              <a:t>Delivered on time</a:t>
            </a:r>
            <a:endParaRPr lang="en-US" sz="2800">
              <a:ea typeface="Verdana"/>
            </a:endParaRPr>
          </a:p>
          <a:p>
            <a:pPr lvl="1"/>
            <a:r>
              <a:rPr lang="en-US" sz="2800" dirty="0"/>
              <a:t>Metrics</a:t>
            </a:r>
            <a:endParaRPr lang="en-US" sz="2800" dirty="0"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51003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1"/>
            <a:ext cx="12192000" cy="8245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/>
              <a:t>Project Communication/Tracking Plan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94734" y="1476283"/>
            <a:ext cx="9509760" cy="4127627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Identify the project communication plan</a:t>
            </a:r>
          </a:p>
          <a:p>
            <a:endParaRPr lang="en-US" dirty="0"/>
          </a:p>
          <a:p>
            <a:pPr lvl="1"/>
            <a:r>
              <a:rPr lang="en-US" sz="2800" dirty="0"/>
              <a:t>Email</a:t>
            </a:r>
            <a:endParaRPr lang="en-US" sz="2800" dirty="0">
              <a:ea typeface="Verdana"/>
            </a:endParaRPr>
          </a:p>
          <a:p>
            <a:pPr lvl="1"/>
            <a:r>
              <a:rPr lang="en-US" sz="2800" dirty="0"/>
              <a:t>Teams Site</a:t>
            </a:r>
            <a:endParaRPr lang="en-US" sz="2800" dirty="0">
              <a:ea typeface="Verdana"/>
            </a:endParaRPr>
          </a:p>
          <a:p>
            <a:pPr lvl="1"/>
            <a:r>
              <a:rPr lang="en-US" sz="2800" dirty="0"/>
              <a:t>Weekly Meeting</a:t>
            </a:r>
            <a:endParaRPr lang="en-US" sz="2800" dirty="0">
              <a:ea typeface="Verdana"/>
            </a:endParaRPr>
          </a:p>
          <a:p>
            <a:pPr lvl="1"/>
            <a:r>
              <a:rPr lang="en-US" sz="2800" dirty="0"/>
              <a:t>Smartsheet</a:t>
            </a:r>
            <a:endParaRPr lang="en-US" sz="2800" dirty="0">
              <a:ea typeface="Verdana"/>
            </a:endParaRPr>
          </a:p>
          <a:p>
            <a:pPr lvl="1"/>
            <a:r>
              <a:rPr lang="en-US" sz="2800" dirty="0">
                <a:ea typeface="Verdana"/>
              </a:rPr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4174398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Office Theme">
  <a:themeElements>
    <a:clrScheme name="UHD Custom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92E6E"/>
      </a:accent1>
      <a:accent2>
        <a:srgbClr val="C60E3B"/>
      </a:accent2>
      <a:accent3>
        <a:srgbClr val="BABABA"/>
      </a:accent3>
      <a:accent4>
        <a:srgbClr val="2D2A26"/>
      </a:accent4>
      <a:accent5>
        <a:srgbClr val="3B8EDE"/>
      </a:accent5>
      <a:accent6>
        <a:srgbClr val="8F8178"/>
      </a:accent6>
      <a:hlink>
        <a:srgbClr val="0563C1"/>
      </a:hlink>
      <a:folHlink>
        <a:srgbClr val="954F72"/>
      </a:folHlink>
    </a:clrScheme>
    <a:fontScheme name="Custom 3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D993DBCD1F944C98524674E1934BB1" ma:contentTypeVersion="1" ma:contentTypeDescription="Create a new document." ma:contentTypeScope="" ma:versionID="6ada874446516f4f4c8f3e014677c36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f01fac345008aa34b3a53f2166bf3c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A24BFF9-2C24-49C3-837B-6E5C2F8C8D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E303015-B71C-4E7D-B336-B0F528CBA9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60F7B5-CEB8-46AC-9D47-A3D1BF85A01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1873</Words>
  <Application>Microsoft Office PowerPoint</Application>
  <PresentationFormat>Widescreen</PresentationFormat>
  <Paragraphs>256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Verdana</vt:lpstr>
      <vt:lpstr>1_Office Theme</vt:lpstr>
      <vt:lpstr>Name of Project Project Kick-Off</vt:lpstr>
      <vt:lpstr>Project Description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Houston Downtown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EAB Status Update: Implementation, Value, &amp; Timeline</dc:title>
  <dc:creator>Dyer, Nazly</dc:creator>
  <cp:lastModifiedBy>Tran, Duong</cp:lastModifiedBy>
  <cp:revision>70</cp:revision>
  <cp:lastPrinted>2019-05-17T17:47:10Z</cp:lastPrinted>
  <dcterms:created xsi:type="dcterms:W3CDTF">2019-05-13T14:46:13Z</dcterms:created>
  <dcterms:modified xsi:type="dcterms:W3CDTF">2023-10-04T23:40:42Z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0x010100DAD993DBCD1F944C98524674E1934BB1</vt:lpwstr>
  </property>
</Properties>
</file>